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75" r:id="rId5"/>
    <p:sldId id="276" r:id="rId6"/>
    <p:sldId id="262" r:id="rId7"/>
    <p:sldId id="263" r:id="rId8"/>
    <p:sldId id="264" r:id="rId9"/>
    <p:sldId id="266" r:id="rId10"/>
    <p:sldId id="278" r:id="rId11"/>
    <p:sldId id="274" r:id="rId12"/>
    <p:sldId id="269" r:id="rId13"/>
    <p:sldId id="270" r:id="rId14"/>
    <p:sldId id="271" r:id="rId15"/>
    <p:sldId id="279" r:id="rId16"/>
    <p:sldId id="280" r:id="rId17"/>
    <p:sldId id="284" r:id="rId18"/>
    <p:sldId id="281" r:id="rId19"/>
    <p:sldId id="282" r:id="rId20"/>
    <p:sldId id="272" r:id="rId21"/>
    <p:sldId id="283" r:id="rId22"/>
    <p:sldId id="273" r:id="rId23"/>
    <p:sldId id="285" r:id="rId24"/>
    <p:sldId id="286" r:id="rId25"/>
    <p:sldId id="287" r:id="rId26"/>
    <p:sldId id="288" r:id="rId27"/>
    <p:sldId id="289" r:id="rId28"/>
    <p:sldId id="293" r:id="rId29"/>
    <p:sldId id="290" r:id="rId30"/>
    <p:sldId id="267" r:id="rId31"/>
    <p:sldId id="291" r:id="rId32"/>
    <p:sldId id="292" r:id="rId3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hu-HU" smtClean="0"/>
              <a:t>Mintacím szerkesztése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7B8AEBBE-F8B2-42CF-9895-E86A608384EB}" type="datetime1">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u-HU" smtClean="0"/>
              <a:t>Mintacím szerkesztése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u-HU" smtClean="0"/>
              <a:t>Mintacím szerkesztése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88856D55-EFBE-4F9B-8A5F-09D42CA22A9B}" type="datetime1">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10/15/2015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hu/url?sa=i&amp;rct=j&amp;q=&amp;esrc=s&amp;source=images&amp;cd=&amp;cad=rja&amp;uact=8&amp;docid=rhssWUgSguRJtM&amp;tbnid=RV314VZNQPOnAM:&amp;ved=0CAUQjRw&amp;url=http://hu.wikipedia.org/wiki/Albert_Einstein&amp;ei=3j7nU_iEAsLVPKT2gcgJ&amp;bvm=bv.72676100,d.bGE&amp;psig=AFQjCNEFzIec0A-LR1jmADWEHkwksQlhhw&amp;ust=1407750229272614"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hu/url?sa=i&amp;rct=j&amp;q=&amp;esrc=s&amp;source=images&amp;cd=&amp;cad=rja&amp;uact=8&amp;docid=iVQwxE88aridFM&amp;tbnid=FcVQTY-dmSlSPM:&amp;ved=0CAUQjRw&amp;url=http://www.blikk.hu/blikk_aktualis/egyetemistak-balesete-selejtes-volt-a-kotel-2211719&amp;ei=Gl3nU-vMOsWbO8PdgbAF&amp;bvm=bv.72676100,d.bGE&amp;psig=AFQjCNFBskiIuacyaiXeYaHrpPdIdxPm8A&amp;ust=140775793726684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google.hu/url?sa=i&amp;source=images&amp;cd=&amp;cad=rja&amp;uact=8&amp;docid=wyF359omErZ9VM&amp;tbnid=SPnVt7-RJrQFaM:&amp;ved=0CAgQjRw&amp;url=http://en.wikipedia.org/wiki/William_Herschel&amp;ei=_TDnU7DCM6iM4gTkloCoAg&amp;psig=AFQjCNEtNghdj7zJSi2sRmqfFEa1yYksew&amp;ust=1407746685932277" TargetMode="External"/><Relationship Id="rId1" Type="http://schemas.openxmlformats.org/officeDocument/2006/relationships/slideLayout" Target="../slideLayouts/slideLayout2.xml"/><Relationship Id="rId6" Type="http://schemas.openxmlformats.org/officeDocument/2006/relationships/hyperlink" Target="http://www.google.hu/url?sa=i&amp;rct=j&amp;q=&amp;esrc=s&amp;source=images&amp;cd=&amp;cad=rja&amp;uact=8&amp;docid=dW4A5rdXJq3lcM&amp;tbnid=GP7IOc01f_VjBM:&amp;ved=0CAUQjRw&amp;url=http://www.joergresag.privat.t-online.de/mybk4htm/chap32.htm&amp;ei=eTHnU9DxN4L0Of7igeAN&amp;bvm=bv.72676100,d.bGE&amp;psig=AFQjCNGmAF3u5t0CfjtxGeA7ycwdkYMAGQ&amp;ust=1407746720650027" TargetMode="External"/><Relationship Id="rId5" Type="http://schemas.openxmlformats.org/officeDocument/2006/relationships/image" Target="../media/image20.png"/><Relationship Id="rId4" Type="http://schemas.openxmlformats.org/officeDocument/2006/relationships/hyperlink" Target="http://www.google.hu/url?sa=i&amp;rct=j&amp;q=&amp;esrc=s&amp;source=images&amp;cd=&amp;cad=rja&amp;uact=8&amp;docid=dW4A5rdXJq3lcM&amp;tbnid=GP7IOc01f_VjBM:&amp;ved=0CAUQjRw&amp;url=http://www.vilaglex.hu/Lexikon/Html/Tejut_.htm&amp;ei=NDHnU6TsA8yBPb-_gagI&amp;bvm=bv.72676100,d.bGE&amp;psig=AFQjCNGmAF3u5t0CfjtxGeA7ycwdkYMAGQ&amp;ust=14077467206500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hu.wikipedia.org/wiki/Nap" TargetMode="External"/><Relationship Id="rId2" Type="http://schemas.openxmlformats.org/officeDocument/2006/relationships/hyperlink" Target="http://hu.wikipedia.org/wiki/F%C3%B6ld"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en.wikipedia.org/wiki/Friedrich_Besse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hu/imgres?imgurl&amp;imgrefurl=http://tortenelemklub.com/erdekessegek/erdekessegek-a-vilagtoertenelemben/410-erdekessegek-a-feher-hazrol&amp;h=0&amp;w=0&amp;tbnid=sqCNPGQb_3ql_M&amp;zoom=1&amp;tbnh=184&amp;tbnw=273&amp;docid=zT949ey_QDUYQM&amp;tbm=isch&amp;ei=vTXnU9H6C8TJPc23gVA&amp;ved=0CAIQsCUoA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hu/url?sa=i&amp;source=images&amp;cd=&amp;cad=rja&amp;uact=8&amp;docid=QBZi1MsRWoSyVM&amp;tbnid=JsBZdIW68ZYKmM:&amp;ved=0CAgQjRw&amp;url=http://hu.wikipedia.org/wiki/Kis_Magell%C3%A1n-felh%C5%91&amp;ei=RTbnU_LYC5T04QS-kYH4BA&amp;psig=AFQjCNHrAkSZ5ybzt2QUlWOHTvTfbHXvug&amp;ust=140774803731745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hu/url?sa=i&amp;rct=j&amp;q=&amp;esrc=s&amp;source=images&amp;cd=&amp;cad=rja&amp;uact=8&amp;docid=6nZno2bvckuYcM&amp;tbnid=B5S14r4NuRa0bM:&amp;ved=0CAUQjRw&amp;url=http://naplo.org/index.php?p%3Dhir%26modul%3Dbulvar%26hir%3D972&amp;ei=uDbnU5OcNIanO8SQgIgE&amp;bvm=bv.72676100,d.bGE&amp;psig=AFQjCNH8HfPSy8Ff_6gxBQ5dbJlhgnX_tA&amp;ust=140774809020019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hu/url?sa=i&amp;rct=j&amp;q=&amp;esrc=s&amp;source=images&amp;cd=&amp;cad=rja&amp;uact=8&amp;docid=TTU3o9-Ce17fSM&amp;tbnid=ZwBbgSPhe3plGM:&amp;ved=0CAUQjRw&amp;url=http://quantumwavepublishing.com/blog/&amp;ei=vjfnU7ilAsHMOc-8gZgO&amp;bvm=bv.72676100,d.bGE&amp;psig=AFQjCNEOaKctD5QpBKn7uRC84HJAPHe6Tw&amp;ust=140774836831928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hu/url?sa=i&amp;rct=j&amp;q=&amp;esrc=s&amp;source=images&amp;cd=&amp;cad=rja&amp;uact=8&amp;docid=6Jbz2vPOJhnPmM&amp;tbnid=uhBDlljC9Z5V2M:&amp;ved=0CAUQjRw&amp;url=http://hu.wikipedia.org/wiki/Androm%C3%A9da-galaxis&amp;ei=wzjnU-UWhJU9vtqB4AI&amp;bvm=bv.72676100,d.bGE&amp;psig=AFQjCNHiFRI2-0sDohLWmYlfiYGxVCVoxg&amp;ust=140774866710710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phys.colorado.edu/public-outreach/distinguished-life-and-career-george-gamo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hu/url?sa=i&amp;source=images&amp;cd=&amp;cad=rja&amp;uact=8&amp;docid=iHpB2IgqIdVhXM&amp;tbnid=hioCVSeSrhwM8M:&amp;ved=0CAgQjRw&amp;url=http://en.wikipedia.org/wiki/Richard_Feynman&amp;ei=WD7nU4OHEJT04QS-kYH4BA&amp;psig=AFQjCNE3_cg_MZsaYy0yvoUEEYpfmJeZ6A&amp;ust=140775010435712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hu/url?sa=i&amp;rct=j&amp;q=&amp;esrc=s&amp;source=images&amp;cd=&amp;cad=rja&amp;uact=8&amp;docid=fayL7H1y_rl0iM&amp;tbnid=ur6qS22flIHo6M:&amp;ved=0CAUQjRw&amp;url=http://www.mommo.hu/media/a_Hubble-Tavcso&amp;ei=Jj7nU6q_McSTOOHugZgN&amp;bvm=bv.72676100,d.bGE&amp;psig=AFQjCNFRw8xaWNnUP7nEHIq7P7HPUpjESw&amp;ust=140775002660027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hu/url?sa=i&amp;rct=j&amp;q=&amp;esrc=s&amp;source=images&amp;cd=&amp;cad=rja&amp;uact=8&amp;docid=YBx84UaOzQqWeM&amp;tbnid=rA88E911NU55JM:&amp;ved=0CAUQjRw&amp;url=http://hu.123rf.com/photo_13608584_%C3%89ljenz%C3%A9s-embercsoport-ellen,-feh%C3%A9r-h%C3%A1tt%C3%A9r-el%C5%91tt.html&amp;ei=31nnU6L7JsTfPeK4gdAE&amp;bvm=bv.72676100,d.bGE&amp;psig=AFQjCNH3vTGAF_fTxDVDyt6Nd7w3LbW4lw&amp;ust=140775713269081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hu/url?sa=i&amp;rct=j&amp;q=&amp;esrc=s&amp;source=images&amp;cd=&amp;cad=rja&amp;uact=8&amp;docid=81VfHO8OhUXHAM&amp;tbnid=_WszqXG-5VVbKM:&amp;ved=0CAUQjRw&amp;url=http://bonfire.blog.hu/2008/10/28/nap_keszitese&amp;ei=kjvnU_TQMoffOp2agIgM&amp;bvm=bv.72676100,d.bGE&amp;psig=AFQjCNHKqM-rSJvgs8TjK0k1ytHaamLqkw&amp;ust=140774938388229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u.wikipedia.org/w/index.php?title=Szamosz&amp;action=edit&amp;redlink=1" TargetMode="External"/><Relationship Id="rId2" Type="http://schemas.openxmlformats.org/officeDocument/2006/relationships/hyperlink" Target="http://hu.wikipedia.org/wiki/I._e._310" TargetMode="External"/><Relationship Id="rId1" Type="http://schemas.openxmlformats.org/officeDocument/2006/relationships/slideLayout" Target="../slideLayouts/slideLayout2.xml"/><Relationship Id="rId5" Type="http://schemas.openxmlformats.org/officeDocument/2006/relationships/hyperlink" Target="http://hu.wikipedia.org/wiki/Alexandria" TargetMode="External"/><Relationship Id="rId4" Type="http://schemas.openxmlformats.org/officeDocument/2006/relationships/hyperlink" Target="http://hu.wikipedia.org/wiki/I._e._2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hu/url?sa=i&amp;rct=j&amp;q=&amp;esrc=s&amp;source=images&amp;cd=&amp;cad=rja&amp;uact=8&amp;docid=ZeoHsnT7WupNSM&amp;tbnid=j3KACGAWy8SlqM:&amp;ved=0CAUQjRw&amp;url=http://www.csillagaszat.hu/tudastar/asztrofizika/csillagok-szerkezete-es-alapveto-tulajdonsagaik/10-a-csillagok-energiatermelese/&amp;ei=njznU9SsGoXjObyfgOAJ&amp;bvm=bv.72676100,d.bGE&amp;psig=AFQjCNEmwV4LFVnhPydvhIxPPI5n3loS-g&amp;ust=140774965197631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hu/url?sa=i&amp;source=images&amp;cd=&amp;cad=rja&amp;uact=8&amp;docid=HOij4xnC9ldRnM&amp;tbnid=3JK0zr7YnIxLCM:&amp;ved=0CAgQjRw&amp;url=http://hu.wikipedia.org/wiki/Neumann_J%C3%A1nos&amp;ei=nj3nU8HyB8mJ4gT8oIGACg&amp;psig=AFQjCNHQE9p_NAE2svjbJRtPUjarpkL5dQ&amp;ust=14077499182184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jpe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0.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10" Type="http://schemas.openxmlformats.org/officeDocument/2006/relationships/image" Target="../media/image12.jpeg"/><Relationship Id="rId4" Type="http://schemas.openxmlformats.org/officeDocument/2006/relationships/oleObject" Target="../embeddings/oleObject2.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u.wikipedia.org/wiki/I._e._276" TargetMode="External"/><Relationship Id="rId2" Type="http://schemas.openxmlformats.org/officeDocument/2006/relationships/hyperlink" Target="http://hu.wikipedia.org/w/index.php?title=K%C3%BCr%C3%A9n%C3%A9&amp;action=edit&amp;redlink=1"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hu.wikipedia.org/wiki/I._e._194" TargetMode="External"/><Relationship Id="rId4" Type="http://schemas.openxmlformats.org/officeDocument/2006/relationships/hyperlink" Target="http://hu.wikipedia.org/wiki/Alexandri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pPr lvl="0"/>
            <a:r>
              <a:rPr lang="hu-HU" b="1" dirty="0">
                <a:solidFill>
                  <a:srgbClr val="FF0000"/>
                </a:solidFill>
              </a:rPr>
              <a:t>A természettudományos megismerés elemeinek megjelenése a fizika órákon</a:t>
            </a:r>
            <a:r>
              <a:rPr lang="hu-HU" dirty="0"/>
              <a:t/>
            </a:r>
            <a:br>
              <a:rPr lang="hu-HU" dirty="0"/>
            </a:br>
            <a:endParaRPr lang="hu-HU" dirty="0"/>
          </a:p>
        </p:txBody>
      </p:sp>
      <p:sp>
        <p:nvSpPr>
          <p:cNvPr id="3" name="Alcím 2"/>
          <p:cNvSpPr>
            <a:spLocks noGrp="1"/>
          </p:cNvSpPr>
          <p:nvPr>
            <p:ph type="subTitle" idx="1"/>
          </p:nvPr>
        </p:nvSpPr>
        <p:spPr/>
        <p:txBody>
          <a:bodyPr>
            <a:normAutofit lnSpcReduction="10000"/>
          </a:bodyPr>
          <a:lstStyle/>
          <a:p>
            <a:r>
              <a:rPr lang="hu-HU" b="1" dirty="0">
                <a:solidFill>
                  <a:srgbClr val="002060"/>
                </a:solidFill>
              </a:rPr>
              <a:t>A Kozmoszról alkotott mai képünk kialakulása</a:t>
            </a:r>
            <a:endParaRPr lang="hu-HU" dirty="0">
              <a:solidFill>
                <a:srgbClr val="002060"/>
              </a:solidFill>
            </a:endParaRPr>
          </a:p>
          <a:p>
            <a:r>
              <a:rPr lang="hu-HU" i="1" dirty="0">
                <a:solidFill>
                  <a:srgbClr val="002060"/>
                </a:solidFill>
              </a:rPr>
              <a:t>Tudománytörténeti folyamatok elemzéséhez példa </a:t>
            </a:r>
            <a:r>
              <a:rPr lang="hu-HU" i="1" dirty="0" smtClean="0">
                <a:solidFill>
                  <a:srgbClr val="002060"/>
                </a:solidFill>
              </a:rPr>
              <a:t>gyanánt</a:t>
            </a:r>
          </a:p>
          <a:p>
            <a:endParaRPr lang="hu-HU" i="1" dirty="0" smtClean="0">
              <a:solidFill>
                <a:srgbClr val="002060"/>
              </a:solidFill>
            </a:endParaRPr>
          </a:p>
          <a:p>
            <a:r>
              <a:rPr lang="hu-HU" b="1" i="1" dirty="0" smtClean="0">
                <a:solidFill>
                  <a:srgbClr val="002060"/>
                </a:solidFill>
              </a:rPr>
              <a:t>Radnóti Katalin ELTE TTK</a:t>
            </a:r>
            <a:endParaRPr lang="hu-HU" b="1" dirty="0">
              <a:solidFill>
                <a:srgbClr val="002060"/>
              </a:solidFill>
            </a:endParaRPr>
          </a:p>
          <a:p>
            <a:endParaRPr lang="hu-HU" dirty="0"/>
          </a:p>
        </p:txBody>
      </p:sp>
    </p:spTree>
    <p:extLst>
      <p:ext uri="{BB962C8B-B14F-4D97-AF65-F5344CB8AC3E}">
        <p14:creationId xmlns:p14="http://schemas.microsoft.com/office/powerpoint/2010/main" val="2900337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50938" y="214313"/>
            <a:ext cx="7793037" cy="1127125"/>
          </a:xfrm>
        </p:spPr>
        <p:txBody>
          <a:bodyPr/>
          <a:lstStyle/>
          <a:p>
            <a:pPr algn="ctr"/>
            <a:r>
              <a:rPr lang="hu-HU" altLang="hu-HU" b="1" smtClean="0"/>
              <a:t>Néhány ókori adat</a:t>
            </a:r>
          </a:p>
        </p:txBody>
      </p:sp>
      <p:sp>
        <p:nvSpPr>
          <p:cNvPr id="21507" name="Rectangle 3"/>
          <p:cNvSpPr>
            <a:spLocks noGrp="1" noChangeArrowheads="1"/>
          </p:cNvSpPr>
          <p:nvPr>
            <p:ph type="body" idx="1"/>
          </p:nvPr>
        </p:nvSpPr>
        <p:spPr/>
        <p:txBody>
          <a:bodyPr/>
          <a:lstStyle/>
          <a:p>
            <a:endParaRPr lang="hu-HU" altLang="hu-HU" smtClean="0"/>
          </a:p>
        </p:txBody>
      </p:sp>
      <p:sp>
        <p:nvSpPr>
          <p:cNvPr id="21508" name="Rectangle 4"/>
          <p:cNvSpPr>
            <a:spLocks noChangeArrowheads="1"/>
          </p:cNvSpPr>
          <p:nvPr/>
        </p:nvSpPr>
        <p:spPr bwMode="auto">
          <a:xfrm>
            <a:off x="0" y="255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9pPr>
          </a:lstStyle>
          <a:p>
            <a:pPr eaLnBrk="1" hangingPunct="1">
              <a:spcBef>
                <a:spcPct val="0"/>
              </a:spcBef>
              <a:buClrTx/>
              <a:buSzTx/>
              <a:buFontTx/>
              <a:buNone/>
            </a:pPr>
            <a:endParaRPr lang="hu-HU" altLang="hu-HU" sz="1800">
              <a:latin typeface="Arial" pitchFamily="34" charset="0"/>
            </a:endParaRPr>
          </a:p>
        </p:txBody>
      </p:sp>
      <p:graphicFrame>
        <p:nvGraphicFramePr>
          <p:cNvPr id="260302" name="Group 206"/>
          <p:cNvGraphicFramePr>
            <a:graphicFrameLocks noGrp="1"/>
          </p:cNvGraphicFramePr>
          <p:nvPr/>
        </p:nvGraphicFramePr>
        <p:xfrm>
          <a:off x="395288" y="1773238"/>
          <a:ext cx="8351837" cy="4687885"/>
        </p:xfrm>
        <a:graphic>
          <a:graphicData uri="http://schemas.openxmlformats.org/drawingml/2006/table">
            <a:tbl>
              <a:tblPr/>
              <a:tblGrid>
                <a:gridCol w="2217737"/>
                <a:gridCol w="1598613"/>
                <a:gridCol w="1666875"/>
                <a:gridCol w="1468437"/>
                <a:gridCol w="1400175"/>
              </a:tblGrid>
              <a:tr h="743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u-HU" sz="2400" b="1" i="0" u="none" strike="noStrike" cap="none" normalizeH="0" baseline="0" smtClean="0">
                        <a:ln>
                          <a:noFill/>
                        </a:ln>
                        <a:solidFill>
                          <a:schemeClr val="tx2"/>
                        </a:solidFill>
                        <a:effectLst/>
                        <a:latin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D</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H</a:t>
                      </a: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/D</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F</a:t>
                      </a:r>
                      <a:endParaRPr kumimoji="0" lang="hu-HU" altLang="zh-CN" sz="2400" b="1" i="1" u="none" strike="noStrike" cap="none" normalizeH="0" baseline="0" smtClean="0">
                        <a:ln>
                          <a:noFill/>
                        </a:ln>
                        <a:solidFill>
                          <a:srgbClr val="CC3399"/>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D</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N</a:t>
                      </a: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/D</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F</a:t>
                      </a:r>
                      <a:endParaRPr kumimoji="0" lang="hu-HU" altLang="zh-CN" sz="2400" b="1" i="1" u="none" strike="noStrike" cap="none" normalizeH="0" baseline="0" smtClean="0">
                        <a:ln>
                          <a:noFill/>
                        </a:ln>
                        <a:solidFill>
                          <a:srgbClr val="CC3399"/>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t</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HF</a:t>
                      </a: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/D</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F</a:t>
                      </a:r>
                      <a:endParaRPr kumimoji="0" lang="hu-HU" altLang="zh-CN" sz="2400" b="1" i="1" u="none" strike="noStrike" cap="none" normalizeH="0" baseline="0" smtClean="0">
                        <a:ln>
                          <a:noFill/>
                        </a:ln>
                        <a:solidFill>
                          <a:srgbClr val="CC3399"/>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t</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NF</a:t>
                      </a:r>
                      <a:r>
                        <a:rPr kumimoji="0" lang="hu-HU" altLang="zh-CN" sz="2400" b="1" i="1" u="none" strike="noStrike" cap="none" normalizeH="0" baseline="0" smtClean="0">
                          <a:ln>
                            <a:noFill/>
                          </a:ln>
                          <a:solidFill>
                            <a:srgbClr val="CC3399"/>
                          </a:solidFill>
                          <a:effectLst/>
                          <a:latin typeface="Times New Roman" pitchFamily="18" charset="0"/>
                          <a:ea typeface="SimSun" pitchFamily="2" charset="-122"/>
                          <a:cs typeface="Times New Roman" pitchFamily="18" charset="0"/>
                        </a:rPr>
                        <a:t>/D</a:t>
                      </a:r>
                      <a:r>
                        <a:rPr kumimoji="0" lang="hu-HU" altLang="zh-CN" sz="2400" b="1" i="1" u="none" strike="noStrike" cap="none" normalizeH="0" baseline="-30000" smtClean="0">
                          <a:ln>
                            <a:noFill/>
                          </a:ln>
                          <a:solidFill>
                            <a:srgbClr val="CC3399"/>
                          </a:solidFill>
                          <a:effectLst/>
                          <a:latin typeface="Times New Roman" pitchFamily="18" charset="0"/>
                          <a:ea typeface="SimSun" pitchFamily="2" charset="-122"/>
                          <a:cs typeface="Times New Roman" pitchFamily="18" charset="0"/>
                        </a:rPr>
                        <a:t>F</a:t>
                      </a:r>
                      <a:endParaRPr kumimoji="0" lang="hu-HU" altLang="zh-CN" sz="2400" b="1" i="1" u="none" strike="noStrike" cap="none" normalizeH="0" baseline="0" smtClean="0">
                        <a:ln>
                          <a:noFill/>
                        </a:ln>
                        <a:solidFill>
                          <a:srgbClr val="CC3399"/>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55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chemeClr val="folHlink"/>
                          </a:solidFill>
                          <a:effectLst/>
                          <a:latin typeface="Times New Roman" pitchFamily="18" charset="0"/>
                          <a:ea typeface="SimSun" pitchFamily="2" charset="-122"/>
                          <a:cs typeface="Times New Roman" pitchFamily="18" charset="0"/>
                        </a:rPr>
                        <a:t>Mai</a:t>
                      </a:r>
                      <a:endParaRPr kumimoji="0" lang="hu-HU" altLang="zh-CN" sz="2400" b="1" i="1" u="none" strike="noStrike" cap="none" normalizeH="0" baseline="0" smtClean="0">
                        <a:ln>
                          <a:noFill/>
                        </a:ln>
                        <a:solidFill>
                          <a:schemeClr val="folHlink"/>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chemeClr val="folHlink"/>
                          </a:solidFill>
                          <a:effectLst/>
                          <a:latin typeface="Times New Roman" pitchFamily="18" charset="0"/>
                          <a:ea typeface="SimSun" pitchFamily="2" charset="-122"/>
                          <a:cs typeface="Times New Roman" pitchFamily="18" charset="0"/>
                        </a:rPr>
                        <a:t>0,27</a:t>
                      </a:r>
                      <a:endParaRPr kumimoji="0" lang="hu-HU" altLang="zh-CN" sz="2400" b="1" i="1" u="none" strike="noStrike" cap="none" normalizeH="0" baseline="0" smtClean="0">
                        <a:ln>
                          <a:noFill/>
                        </a:ln>
                        <a:solidFill>
                          <a:schemeClr val="folHlink"/>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chemeClr val="folHlink"/>
                          </a:solidFill>
                          <a:effectLst/>
                          <a:latin typeface="Times New Roman" pitchFamily="18" charset="0"/>
                          <a:ea typeface="SimSun" pitchFamily="2" charset="-122"/>
                          <a:cs typeface="Times New Roman" pitchFamily="18" charset="0"/>
                        </a:rPr>
                        <a:t>108,9</a:t>
                      </a:r>
                      <a:endParaRPr kumimoji="0" lang="hu-HU" altLang="zh-CN" sz="2400" b="1" i="1" u="none" strike="noStrike" cap="none" normalizeH="0" baseline="0" smtClean="0">
                        <a:ln>
                          <a:noFill/>
                        </a:ln>
                        <a:solidFill>
                          <a:schemeClr val="folHlink"/>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chemeClr val="folHlink"/>
                          </a:solidFill>
                          <a:effectLst/>
                          <a:latin typeface="Times New Roman" pitchFamily="18" charset="0"/>
                          <a:ea typeface="SimSun" pitchFamily="2" charset="-122"/>
                          <a:cs typeface="Times New Roman" pitchFamily="18" charset="0"/>
                        </a:rPr>
                        <a:t>30,2</a:t>
                      </a:r>
                      <a:endParaRPr kumimoji="0" lang="hu-HU" altLang="zh-CN" sz="2400" b="1" i="1" u="none" strike="noStrike" cap="none" normalizeH="0" baseline="0" smtClean="0">
                        <a:ln>
                          <a:noFill/>
                        </a:ln>
                        <a:solidFill>
                          <a:schemeClr val="folHlink"/>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1" u="none" strike="noStrike" cap="none" normalizeH="0" baseline="0" smtClean="0">
                          <a:ln>
                            <a:noFill/>
                          </a:ln>
                          <a:solidFill>
                            <a:schemeClr val="folHlink"/>
                          </a:solidFill>
                          <a:effectLst/>
                          <a:latin typeface="Times New Roman" pitchFamily="18" charset="0"/>
                          <a:ea typeface="SimSun" pitchFamily="2" charset="-122"/>
                          <a:cs typeface="Times New Roman" pitchFamily="18" charset="0"/>
                        </a:rPr>
                        <a:t>11 726</a:t>
                      </a:r>
                      <a:endParaRPr kumimoji="0" lang="hu-HU" altLang="zh-CN" sz="2400" b="1" i="1" u="none" strike="noStrike" cap="none" normalizeH="0" baseline="0" smtClean="0">
                        <a:ln>
                          <a:noFill/>
                        </a:ln>
                        <a:solidFill>
                          <a:schemeClr val="folHlink"/>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Arisztarkhosz (-270)</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0,36</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6,75</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9,5</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180</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Hipparkosz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(-150)</a:t>
                      </a:r>
                      <a:endParaRPr kumimoji="0" lang="hu-HU" altLang="zh-CN" sz="2400" b="1" i="0" u="none" strike="noStrike" cap="none" normalizeH="0" baseline="0" smtClean="0">
                        <a:ln>
                          <a:noFill/>
                        </a:ln>
                        <a:solidFill>
                          <a:schemeClr val="tx2"/>
                        </a:solidFill>
                        <a:effectLst/>
                        <a:latin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0,33</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12,33</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33,66</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1245</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Poszeidóniosz (-90)</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0,157</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39,25</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26,2</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6500</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Ptolemaiosz (150)</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0,29</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5,5</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29,12</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zh-CN" sz="2400" b="1" i="0" u="none" strike="noStrike" cap="none" normalizeH="0" baseline="0" smtClean="0">
                          <a:ln>
                            <a:noFill/>
                          </a:ln>
                          <a:solidFill>
                            <a:schemeClr val="tx2"/>
                          </a:solidFill>
                          <a:effectLst/>
                          <a:latin typeface="Times New Roman" pitchFamily="18" charset="0"/>
                          <a:ea typeface="SimSun" pitchFamily="2" charset="-122"/>
                          <a:cs typeface="Times New Roman" pitchFamily="18" charset="0"/>
                        </a:rPr>
                        <a:t>605</a:t>
                      </a:r>
                      <a:endParaRPr kumimoji="0" lang="hu-HU" altLang="zh-CN" sz="2400" b="1" i="0" u="none" strike="noStrike" cap="none" normalizeH="0" baseline="0" smtClean="0">
                        <a:ln>
                          <a:noFill/>
                        </a:ln>
                        <a:solidFill>
                          <a:schemeClr val="tx2"/>
                        </a:solidFill>
                        <a:effectLst/>
                        <a:latin typeface="Arial" pitchFamily="34" charset="0"/>
                        <a:ea typeface="SimSun" pitchFamily="2" charset="-122"/>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53" name="Rectangle 200"/>
          <p:cNvSpPr>
            <a:spLocks noChangeArrowheads="1"/>
          </p:cNvSpPr>
          <p:nvPr/>
        </p:nvSpPr>
        <p:spPr bwMode="auto">
          <a:xfrm>
            <a:off x="0" y="429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9pPr>
          </a:lstStyle>
          <a:p>
            <a:pPr eaLnBrk="1" hangingPunct="1">
              <a:spcBef>
                <a:spcPct val="0"/>
              </a:spcBef>
              <a:buClrTx/>
              <a:buSzTx/>
              <a:buFontTx/>
              <a:buNone/>
            </a:pPr>
            <a:endParaRPr lang="hu-HU" altLang="hu-HU" sz="1800">
              <a:latin typeface="Arial" pitchFamily="34" charset="0"/>
            </a:endParaRPr>
          </a:p>
        </p:txBody>
      </p:sp>
      <p:pic>
        <p:nvPicPr>
          <p:cNvPr id="7" name="Picture 10" descr="EARTH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9070"/>
            <a:ext cx="791698" cy="79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SU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32" y="340955"/>
            <a:ext cx="1218785" cy="120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MOONF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659" y="757594"/>
            <a:ext cx="3841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03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a:xfrm>
            <a:off x="323528" y="476672"/>
            <a:ext cx="8620447" cy="1152128"/>
          </a:xfrm>
        </p:spPr>
        <p:txBody>
          <a:bodyPr>
            <a:noAutofit/>
          </a:bodyPr>
          <a:lstStyle/>
          <a:p>
            <a:r>
              <a:rPr lang="hu-HU" sz="2400" i="1" dirty="0"/>
              <a:t>Rivális elméletek</a:t>
            </a:r>
            <a:r>
              <a:rPr lang="hu-HU" altLang="hu-HU" sz="2400" dirty="0" smtClean="0"/>
              <a:t/>
            </a:r>
            <a:br>
              <a:rPr lang="hu-HU" altLang="hu-HU" sz="2400" dirty="0" smtClean="0"/>
            </a:br>
            <a:r>
              <a:rPr lang="hu-HU" altLang="hu-HU" sz="2400" dirty="0" err="1" smtClean="0"/>
              <a:t>Römer</a:t>
            </a:r>
            <a:r>
              <a:rPr lang="hu-HU" altLang="hu-HU" sz="2400" dirty="0" smtClean="0"/>
              <a:t> fénysebesség mérése</a:t>
            </a:r>
            <a:br>
              <a:rPr lang="hu-HU" altLang="hu-HU" sz="2400" dirty="0" smtClean="0"/>
            </a:br>
            <a:r>
              <a:rPr lang="hu-HU" sz="2400" dirty="0"/>
              <a:t>A fény sebessége végtelen nagy, vagy véges?</a:t>
            </a:r>
            <a:br>
              <a:rPr lang="hu-HU" sz="2400" dirty="0"/>
            </a:br>
            <a:endParaRPr lang="hu-HU" altLang="hu-HU" sz="2400" dirty="0" smtClean="0"/>
          </a:p>
        </p:txBody>
      </p:sp>
      <p:sp>
        <p:nvSpPr>
          <p:cNvPr id="25603" name="Tartalom helye 2"/>
          <p:cNvSpPr>
            <a:spLocks noGrp="1"/>
          </p:cNvSpPr>
          <p:nvPr>
            <p:ph idx="1"/>
          </p:nvPr>
        </p:nvSpPr>
        <p:spPr>
          <a:xfrm>
            <a:off x="611560" y="1772816"/>
            <a:ext cx="4536504" cy="4752528"/>
          </a:xfrm>
        </p:spPr>
        <p:txBody>
          <a:bodyPr>
            <a:normAutofit fontScale="85000" lnSpcReduction="10000"/>
          </a:bodyPr>
          <a:lstStyle/>
          <a:p>
            <a:pPr marL="0" indent="0">
              <a:buFont typeface="Wingdings" pitchFamily="2" charset="2"/>
              <a:buNone/>
            </a:pPr>
            <a:r>
              <a:rPr lang="hu-HU" altLang="hu-HU" sz="1800" dirty="0" smtClean="0">
                <a:solidFill>
                  <a:srgbClr val="002060"/>
                </a:solidFill>
              </a:rPr>
              <a:t>1676-ban a Jupiter holdjainak fogyatkozási idejét tanulmányozta. Azt mérte meg, hogy a holdak, miközben a bolygó körül keringenek, mennyi időt töltenek a bolygó árnyékában. </a:t>
            </a:r>
          </a:p>
          <a:p>
            <a:pPr marL="0" indent="0">
              <a:buFont typeface="Wingdings" pitchFamily="2" charset="2"/>
              <a:buNone/>
            </a:pPr>
            <a:endParaRPr lang="hu-HU" altLang="hu-HU" sz="1800" dirty="0" smtClean="0">
              <a:solidFill>
                <a:srgbClr val="002060"/>
              </a:solidFill>
            </a:endParaRPr>
          </a:p>
          <a:p>
            <a:pPr marL="0" indent="0">
              <a:buFont typeface="Wingdings" pitchFamily="2" charset="2"/>
              <a:buNone/>
            </a:pPr>
            <a:r>
              <a:rPr lang="hu-HU" altLang="hu-HU" sz="1800" b="1" dirty="0" err="1" smtClean="0">
                <a:solidFill>
                  <a:srgbClr val="002060"/>
                </a:solidFill>
              </a:rPr>
              <a:t>Römer</a:t>
            </a:r>
            <a:r>
              <a:rPr lang="hu-HU" altLang="hu-HU" sz="1800" b="1" dirty="0" smtClean="0">
                <a:solidFill>
                  <a:srgbClr val="002060"/>
                </a:solidFill>
              </a:rPr>
              <a:t> </a:t>
            </a:r>
            <a:r>
              <a:rPr lang="hu-HU" altLang="hu-HU" sz="1800" dirty="0" smtClean="0">
                <a:solidFill>
                  <a:srgbClr val="002060"/>
                </a:solidFill>
              </a:rPr>
              <a:t>úgy találta, hogy </a:t>
            </a:r>
          </a:p>
          <a:p>
            <a:pPr marL="0" indent="0">
              <a:buFont typeface="Wingdings" pitchFamily="2" charset="2"/>
              <a:buNone/>
            </a:pPr>
            <a:r>
              <a:rPr lang="hu-HU" altLang="hu-HU" sz="1800" dirty="0" smtClean="0">
                <a:solidFill>
                  <a:srgbClr val="002060"/>
                </a:solidFill>
              </a:rPr>
              <a:t>- amikor a Föld az ábra szerinti </a:t>
            </a:r>
            <a:r>
              <a:rPr lang="hu-HU" altLang="hu-HU" sz="1800" b="1" dirty="0" smtClean="0">
                <a:solidFill>
                  <a:srgbClr val="002060"/>
                </a:solidFill>
              </a:rPr>
              <a:t>A</a:t>
            </a:r>
            <a:r>
              <a:rPr lang="hu-HU" altLang="hu-HU" sz="1800" dirty="0" smtClean="0">
                <a:solidFill>
                  <a:srgbClr val="002060"/>
                </a:solidFill>
              </a:rPr>
              <a:t> helyzetben van a </a:t>
            </a:r>
            <a:r>
              <a:rPr lang="hu-HU" altLang="hu-HU" sz="1800" b="1" dirty="0" smtClean="0">
                <a:solidFill>
                  <a:srgbClr val="002060"/>
                </a:solidFill>
              </a:rPr>
              <a:t>J</a:t>
            </a:r>
            <a:r>
              <a:rPr lang="hu-HU" altLang="hu-HU" sz="1800" b="1" baseline="-25000" dirty="0" smtClean="0">
                <a:solidFill>
                  <a:srgbClr val="002060"/>
                </a:solidFill>
              </a:rPr>
              <a:t>1</a:t>
            </a:r>
            <a:r>
              <a:rPr lang="hu-HU" altLang="hu-HU" sz="1800" dirty="0" smtClean="0">
                <a:solidFill>
                  <a:srgbClr val="002060"/>
                </a:solidFill>
              </a:rPr>
              <a:t> Jupiterhez képest,  </a:t>
            </a:r>
          </a:p>
          <a:p>
            <a:pPr marL="0" indent="0">
              <a:buFont typeface="Wingdings" pitchFamily="2" charset="2"/>
              <a:buNone/>
            </a:pPr>
            <a:r>
              <a:rPr lang="hu-HU" altLang="hu-HU" sz="1800" dirty="0" smtClean="0">
                <a:solidFill>
                  <a:srgbClr val="002060"/>
                </a:solidFill>
              </a:rPr>
              <a:t>- illetve amikor a Föld és a Jupiter </a:t>
            </a:r>
            <a:r>
              <a:rPr lang="hu-HU" altLang="hu-HU" sz="1800" b="1" dirty="0" smtClean="0">
                <a:solidFill>
                  <a:srgbClr val="002060"/>
                </a:solidFill>
              </a:rPr>
              <a:t>C</a:t>
            </a:r>
            <a:r>
              <a:rPr lang="hu-HU" altLang="hu-HU" sz="1800" dirty="0" smtClean="0">
                <a:solidFill>
                  <a:srgbClr val="002060"/>
                </a:solidFill>
              </a:rPr>
              <a:t> és </a:t>
            </a:r>
            <a:r>
              <a:rPr lang="hu-HU" altLang="hu-HU" sz="1800" b="1" dirty="0" smtClean="0">
                <a:solidFill>
                  <a:srgbClr val="002060"/>
                </a:solidFill>
              </a:rPr>
              <a:t>J</a:t>
            </a:r>
            <a:r>
              <a:rPr lang="hu-HU" altLang="hu-HU" sz="1800" b="1" baseline="-25000" dirty="0" smtClean="0">
                <a:solidFill>
                  <a:srgbClr val="002060"/>
                </a:solidFill>
              </a:rPr>
              <a:t>2</a:t>
            </a:r>
            <a:r>
              <a:rPr lang="hu-HU" altLang="hu-HU" sz="1800" dirty="0" smtClean="0">
                <a:solidFill>
                  <a:srgbClr val="002060"/>
                </a:solidFill>
              </a:rPr>
              <a:t> helyzetben van, akkor különbség van a hold eltűnése és felbukkanása között. </a:t>
            </a:r>
          </a:p>
          <a:p>
            <a:pPr marL="0" indent="0">
              <a:buFont typeface="Wingdings" pitchFamily="2" charset="2"/>
              <a:buNone/>
            </a:pPr>
            <a:endParaRPr lang="hu-HU" altLang="hu-HU" sz="1800" dirty="0" smtClean="0">
              <a:solidFill>
                <a:srgbClr val="002060"/>
              </a:solidFill>
            </a:endParaRPr>
          </a:p>
          <a:p>
            <a:pPr marL="0" indent="0">
              <a:buNone/>
            </a:pPr>
            <a:r>
              <a:rPr lang="hu-HU" altLang="hu-HU" sz="1800" dirty="0" smtClean="0">
                <a:solidFill>
                  <a:srgbClr val="002060"/>
                </a:solidFill>
              </a:rPr>
              <a:t>A</a:t>
            </a:r>
            <a:r>
              <a:rPr lang="hu-HU" altLang="hu-HU" sz="1800" b="1" dirty="0" smtClean="0">
                <a:solidFill>
                  <a:srgbClr val="002060"/>
                </a:solidFill>
              </a:rPr>
              <a:t> késések fél év alatt 1000 </a:t>
            </a:r>
            <a:r>
              <a:rPr lang="hu-HU" altLang="hu-HU" sz="1800" b="1" dirty="0" err="1" smtClean="0">
                <a:solidFill>
                  <a:srgbClr val="002060"/>
                </a:solidFill>
              </a:rPr>
              <a:t>s-ot</a:t>
            </a:r>
            <a:r>
              <a:rPr lang="hu-HU" altLang="hu-HU" sz="1800" b="1" dirty="0" smtClean="0">
                <a:solidFill>
                  <a:srgbClr val="002060"/>
                </a:solidFill>
              </a:rPr>
              <a:t> tesznek ki</a:t>
            </a:r>
            <a:r>
              <a:rPr lang="hu-HU" altLang="hu-HU" sz="1800" dirty="0" smtClean="0">
                <a:solidFill>
                  <a:srgbClr val="002060"/>
                </a:solidFill>
              </a:rPr>
              <a:t>.</a:t>
            </a:r>
          </a:p>
          <a:p>
            <a:pPr marL="0" indent="0">
              <a:buFont typeface="Wingdings" pitchFamily="2" charset="2"/>
              <a:buNone/>
            </a:pPr>
            <a:endParaRPr lang="hu-HU" altLang="hu-HU" sz="1800" dirty="0" smtClean="0">
              <a:solidFill>
                <a:srgbClr val="002060"/>
              </a:solidFill>
            </a:endParaRPr>
          </a:p>
          <a:p>
            <a:pPr marL="0" indent="0">
              <a:buFont typeface="Wingdings" pitchFamily="2" charset="2"/>
              <a:buNone/>
            </a:pPr>
            <a:r>
              <a:rPr lang="hu-HU" altLang="hu-HU" sz="1800" dirty="0" smtClean="0">
                <a:solidFill>
                  <a:srgbClr val="002060"/>
                </a:solidFill>
              </a:rPr>
              <a:t>A megfigyelt késés az az idő, ami a fénynek a többlet út megtételéhez szükséges, vagyis amíg a fény a </a:t>
            </a:r>
            <a:r>
              <a:rPr lang="hu-HU" altLang="hu-HU" sz="1800" b="1" u="sng" dirty="0" smtClean="0">
                <a:solidFill>
                  <a:srgbClr val="002060"/>
                </a:solidFill>
              </a:rPr>
              <a:t>Föld pályájának átmérőjével </a:t>
            </a:r>
            <a:r>
              <a:rPr lang="hu-HU" altLang="hu-HU" sz="1800" dirty="0" smtClean="0">
                <a:solidFill>
                  <a:srgbClr val="002060"/>
                </a:solidFill>
              </a:rPr>
              <a:t>megegyező távolságot megteszi. </a:t>
            </a:r>
          </a:p>
          <a:p>
            <a:pPr marL="0" indent="0">
              <a:buFont typeface="Wingdings" pitchFamily="2" charset="2"/>
              <a:buNone/>
            </a:pPr>
            <a:endParaRPr lang="hu-HU" altLang="hu-HU" sz="1800" dirty="0">
              <a:solidFill>
                <a:srgbClr val="002060"/>
              </a:solidFill>
            </a:endParaRPr>
          </a:p>
          <a:p>
            <a:pPr marL="0" indent="0">
              <a:buFont typeface="Wingdings" pitchFamily="2" charset="2"/>
              <a:buNone/>
            </a:pPr>
            <a:r>
              <a:rPr lang="hu-HU" altLang="hu-HU" sz="1800" b="1" u="sng" dirty="0" smtClean="0">
                <a:solidFill>
                  <a:srgbClr val="002060"/>
                </a:solidFill>
              </a:rPr>
              <a:t>Közelítés:</a:t>
            </a:r>
            <a:r>
              <a:rPr lang="hu-HU" altLang="hu-HU" sz="1800" dirty="0" smtClean="0">
                <a:solidFill>
                  <a:srgbClr val="002060"/>
                </a:solidFill>
              </a:rPr>
              <a:t> Jupiter alig mozdul el.</a:t>
            </a:r>
          </a:p>
        </p:txBody>
      </p:sp>
      <p:pic>
        <p:nvPicPr>
          <p:cNvPr id="25604" name="Picture 4" descr="Römer mérésének e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564904"/>
            <a:ext cx="4081413" cy="245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868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340768"/>
            <a:ext cx="7408333" cy="5040560"/>
          </a:xfrm>
        </p:spPr>
        <p:txBody>
          <a:bodyPr>
            <a:normAutofit/>
          </a:bodyPr>
          <a:lstStyle/>
          <a:p>
            <a:r>
              <a:rPr lang="hu-HU" b="1" dirty="0" smtClean="0"/>
              <a:t>Egy </a:t>
            </a:r>
            <a:r>
              <a:rPr lang="hu-HU" b="1" dirty="0"/>
              <a:t>elmélet alátámasztásához </a:t>
            </a:r>
            <a:r>
              <a:rPr lang="hu-HU" b="1" dirty="0" smtClean="0"/>
              <a:t>tények kellenek</a:t>
            </a:r>
            <a:r>
              <a:rPr lang="hu-HU" dirty="0"/>
              <a:t>.</a:t>
            </a:r>
            <a:r>
              <a:rPr lang="hu-HU" dirty="0" smtClean="0"/>
              <a:t> </a:t>
            </a:r>
            <a:r>
              <a:rPr lang="hu-HU" dirty="0"/>
              <a:t>L</a:t>
            </a:r>
            <a:r>
              <a:rPr lang="hu-HU" dirty="0" smtClean="0"/>
              <a:t>ehetőleg </a:t>
            </a:r>
            <a:r>
              <a:rPr lang="hu-HU" dirty="0"/>
              <a:t>olyanokat kell keresni, melyeket a régi elmélet nem tudott kielégítően megmagyarázni. </a:t>
            </a:r>
            <a:endParaRPr lang="hu-HU" dirty="0" smtClean="0"/>
          </a:p>
          <a:p>
            <a:r>
              <a:rPr lang="hu-HU" dirty="0" smtClean="0"/>
              <a:t>A </a:t>
            </a:r>
            <a:r>
              <a:rPr lang="hu-HU" dirty="0"/>
              <a:t>Merkúr Nap körüli ellipszis pályájának </a:t>
            </a:r>
            <a:r>
              <a:rPr lang="hu-HU" dirty="0" smtClean="0"/>
              <a:t>elcsavarodására az </a:t>
            </a:r>
            <a:r>
              <a:rPr lang="hu-HU" dirty="0"/>
              <a:t>új elmélet felhasználásával </a:t>
            </a:r>
            <a:r>
              <a:rPr lang="hu-HU" dirty="0" smtClean="0"/>
              <a:t>Einstein 531 (Newton)+</a:t>
            </a:r>
            <a:r>
              <a:rPr lang="hu-HU" dirty="0" smtClean="0">
                <a:solidFill>
                  <a:srgbClr val="FF0000"/>
                </a:solidFill>
              </a:rPr>
              <a:t>43</a:t>
            </a:r>
            <a:r>
              <a:rPr lang="hu-HU" dirty="0" smtClean="0"/>
              <a:t>=574 </a:t>
            </a:r>
            <a:r>
              <a:rPr lang="hu-HU" dirty="0"/>
              <a:t>ívmásodpercet kapott, mely tökéletes egyezésben van a tapasztalattal. </a:t>
            </a:r>
          </a:p>
        </p:txBody>
      </p:sp>
      <p:sp>
        <p:nvSpPr>
          <p:cNvPr id="3" name="Cím 2"/>
          <p:cNvSpPr>
            <a:spLocks noGrp="1"/>
          </p:cNvSpPr>
          <p:nvPr>
            <p:ph type="title"/>
          </p:nvPr>
        </p:nvSpPr>
        <p:spPr>
          <a:xfrm>
            <a:off x="457200" y="338328"/>
            <a:ext cx="8229600" cy="1002440"/>
          </a:xfrm>
        </p:spPr>
        <p:txBody>
          <a:bodyPr>
            <a:noAutofit/>
          </a:bodyPr>
          <a:lstStyle/>
          <a:p>
            <a:r>
              <a:rPr lang="hu-HU" sz="3200" dirty="0" smtClean="0"/>
              <a:t>Einstein gravitációs elmélete, </a:t>
            </a:r>
            <a:br>
              <a:rPr lang="hu-HU" sz="3200" dirty="0" smtClean="0"/>
            </a:br>
            <a:r>
              <a:rPr lang="hu-HU" sz="3200" dirty="0" smtClean="0"/>
              <a:t>az empirikus ellenőrzés szükségessége</a:t>
            </a:r>
            <a:endParaRPr lang="hu-HU" sz="3200" dirty="0"/>
          </a:p>
        </p:txBody>
      </p:sp>
      <p:pic>
        <p:nvPicPr>
          <p:cNvPr id="7170" name="Picture 2" descr="https://encrypted-tbn1.gstatic.com/images?q=tbn:ANd9GcTyQuEY-aPSWeRGx65AYW6CcnGKzCaoXqn86vTHoJGB1EAQPkuh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19997"/>
            <a:ext cx="2592288" cy="19948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1.gstatic.com/images?q=tbn:ANd9GcSFNqE1aDyEYfe8PkFmxZ7KtK4hzXQ2Qf21sFDZYI-lVxkYFkHbM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064466"/>
            <a:ext cx="1848247" cy="230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40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132856"/>
            <a:ext cx="7408333" cy="3993307"/>
          </a:xfrm>
        </p:spPr>
        <p:txBody>
          <a:bodyPr>
            <a:normAutofit/>
          </a:bodyPr>
          <a:lstStyle/>
          <a:p>
            <a:r>
              <a:rPr lang="hu-HU" dirty="0" smtClean="0"/>
              <a:t>A </a:t>
            </a:r>
            <a:r>
              <a:rPr lang="hu-HU" dirty="0"/>
              <a:t>tudóstársadalom egy elmélettől olyan tények előrejelzését is elvárja, melyet korábban még senki nem figyelt meg. </a:t>
            </a:r>
            <a:endParaRPr lang="hu-HU" dirty="0" smtClean="0"/>
          </a:p>
          <a:p>
            <a:r>
              <a:rPr lang="hu-HU" dirty="0" smtClean="0"/>
              <a:t>A </a:t>
            </a:r>
            <a:r>
              <a:rPr lang="hu-HU" dirty="0"/>
              <a:t>szerző a következőképp ír erről:</a:t>
            </a:r>
          </a:p>
          <a:p>
            <a:pPr marL="0" indent="0">
              <a:buNone/>
            </a:pPr>
            <a:r>
              <a:rPr lang="hu-HU" dirty="0"/>
              <a:t>„</a:t>
            </a:r>
            <a:r>
              <a:rPr lang="hu-HU" i="1" dirty="0"/>
              <a:t>Az első ellenőrzéssel azért nem érik be a kétkedők, mert attól tartanak, hogy </a:t>
            </a:r>
            <a:r>
              <a:rPr lang="hu-HU" b="1" i="1" dirty="0"/>
              <a:t>az elméletet addig igazgatták</a:t>
            </a:r>
            <a:r>
              <a:rPr lang="hu-HU" i="1" dirty="0"/>
              <a:t>, változtatták, míg az nem illeszkedett az ismert, jó eredményhez. Ugyanakkor nyilvánvaló, hogy lehetetlen a még el sem tervezett megfigyelések jövőbeli eredményeihez igazítani egy elméletet.</a:t>
            </a:r>
            <a:r>
              <a:rPr lang="hu-HU" dirty="0"/>
              <a:t>”</a:t>
            </a:r>
          </a:p>
          <a:p>
            <a:endParaRPr lang="hu-HU" dirty="0"/>
          </a:p>
        </p:txBody>
      </p:sp>
      <p:sp>
        <p:nvSpPr>
          <p:cNvPr id="3" name="Cím 2"/>
          <p:cNvSpPr>
            <a:spLocks noGrp="1"/>
          </p:cNvSpPr>
          <p:nvPr>
            <p:ph type="title"/>
          </p:nvPr>
        </p:nvSpPr>
        <p:spPr/>
        <p:txBody>
          <a:bodyPr>
            <a:normAutofit fontScale="90000"/>
          </a:bodyPr>
          <a:lstStyle/>
          <a:p>
            <a:r>
              <a:rPr lang="hu-HU" dirty="0" smtClean="0"/>
              <a:t>Új megfigyelésekre, </a:t>
            </a:r>
            <a:br>
              <a:rPr lang="hu-HU" dirty="0" smtClean="0"/>
            </a:br>
            <a:r>
              <a:rPr lang="hu-HU" dirty="0" smtClean="0"/>
              <a:t>tényekre való utalás</a:t>
            </a:r>
            <a:endParaRPr lang="hu-HU" dirty="0"/>
          </a:p>
        </p:txBody>
      </p:sp>
    </p:spTree>
    <p:extLst>
      <p:ext uri="{BB962C8B-B14F-4D97-AF65-F5344CB8AC3E}">
        <p14:creationId xmlns:p14="http://schemas.microsoft.com/office/powerpoint/2010/main" val="77824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060848"/>
            <a:ext cx="5356117" cy="4065315"/>
          </a:xfrm>
        </p:spPr>
        <p:txBody>
          <a:bodyPr>
            <a:normAutofit fontScale="92500" lnSpcReduction="20000"/>
          </a:bodyPr>
          <a:lstStyle/>
          <a:p>
            <a:r>
              <a:rPr lang="hu-HU" dirty="0" smtClean="0"/>
              <a:t>Einstein először </a:t>
            </a:r>
            <a:r>
              <a:rPr lang="hu-HU" dirty="0"/>
              <a:t>a </a:t>
            </a:r>
            <a:r>
              <a:rPr lang="hu-HU" b="1" dirty="0"/>
              <a:t>Jupiterre</a:t>
            </a:r>
            <a:r>
              <a:rPr lang="hu-HU" dirty="0"/>
              <a:t> gondolt, hogy ennek a bolygónak elegendően nagy a tömegvonzása, hogy a fény pályáját a kimutatható mértékben módosítsa. Azonban ez nem volt lehetséges, mivel a kimutathatóság határa alá esett abban az időben. </a:t>
            </a:r>
            <a:endParaRPr lang="hu-HU" dirty="0" smtClean="0"/>
          </a:p>
          <a:p>
            <a:r>
              <a:rPr lang="hu-HU" dirty="0" smtClean="0"/>
              <a:t>Így </a:t>
            </a:r>
            <a:r>
              <a:rPr lang="hu-HU" dirty="0"/>
              <a:t>Einstein tovább számolt, hátha a </a:t>
            </a:r>
            <a:r>
              <a:rPr lang="hu-HU" b="1" dirty="0"/>
              <a:t>Nap</a:t>
            </a:r>
            <a:r>
              <a:rPr lang="hu-HU" dirty="0"/>
              <a:t> már eléggé meggörbíti maga körül a téridőt, hogy napfogyatkozás alkalmával a Nap körüli csillag láthatósági helye már elegendő mértékben meg kell változzon, hogy az ténylegesen észlelhető legyen. </a:t>
            </a:r>
          </a:p>
          <a:p>
            <a:endParaRPr lang="hu-HU" dirty="0"/>
          </a:p>
        </p:txBody>
      </p:sp>
      <p:sp>
        <p:nvSpPr>
          <p:cNvPr id="3" name="Cím 2"/>
          <p:cNvSpPr>
            <a:spLocks noGrp="1"/>
          </p:cNvSpPr>
          <p:nvPr>
            <p:ph type="title"/>
          </p:nvPr>
        </p:nvSpPr>
        <p:spPr/>
        <p:txBody>
          <a:bodyPr>
            <a:normAutofit fontScale="90000"/>
          </a:bodyPr>
          <a:lstStyle/>
          <a:p>
            <a:r>
              <a:rPr lang="hu-HU" dirty="0" smtClean="0"/>
              <a:t>Az új tény, a fény elhajlása erős gravitációs tereknél</a:t>
            </a:r>
            <a:endParaRPr lang="hu-H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988840"/>
            <a:ext cx="22002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24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060848"/>
            <a:ext cx="7408333" cy="4065315"/>
          </a:xfrm>
        </p:spPr>
        <p:txBody>
          <a:bodyPr>
            <a:normAutofit fontScale="85000" lnSpcReduction="10000"/>
          </a:bodyPr>
          <a:lstStyle/>
          <a:p>
            <a:r>
              <a:rPr lang="hu-HU" dirty="0"/>
              <a:t>„</a:t>
            </a:r>
            <a:r>
              <a:rPr lang="hu-HU" i="1" dirty="0"/>
              <a:t>A tudomány két egymást kiegészítő szálból – </a:t>
            </a:r>
            <a:r>
              <a:rPr lang="hu-HU" b="1" i="1" dirty="0"/>
              <a:t>elméletből és kísérletből </a:t>
            </a:r>
            <a:r>
              <a:rPr lang="hu-HU" i="1" dirty="0"/>
              <a:t>– összesodort kötél. </a:t>
            </a:r>
            <a:endParaRPr lang="hu-HU" i="1" dirty="0" smtClean="0"/>
          </a:p>
          <a:p>
            <a:pPr lvl="1"/>
            <a:r>
              <a:rPr lang="hu-HU" i="1" dirty="0" smtClean="0"/>
              <a:t>Amíg </a:t>
            </a:r>
            <a:r>
              <a:rPr lang="hu-HU" i="1" dirty="0"/>
              <a:t>a teoretikusok azzal foglalkoznak, hogy hogyan is működik a világ, és megpróbálják kidolgozni a valóság különféle modelljeit, </a:t>
            </a:r>
            <a:endParaRPr lang="hu-HU" i="1" dirty="0" smtClean="0"/>
          </a:p>
          <a:p>
            <a:pPr lvl="1"/>
            <a:r>
              <a:rPr lang="hu-HU" i="1" dirty="0" smtClean="0"/>
              <a:t>addig </a:t>
            </a:r>
            <a:r>
              <a:rPr lang="hu-HU" i="1" dirty="0"/>
              <a:t>a kísérletező tudósok feladata, hogy ezeket a modelleket a valósággal összevetve próbára tegyék</a:t>
            </a:r>
            <a:r>
              <a:rPr lang="hu-HU" dirty="0" smtClean="0"/>
              <a:t>.”</a:t>
            </a:r>
          </a:p>
          <a:p>
            <a:r>
              <a:rPr lang="hu-HU" i="1" dirty="0" smtClean="0">
                <a:solidFill>
                  <a:srgbClr val="FF0000"/>
                </a:solidFill>
              </a:rPr>
              <a:t>Öröktől </a:t>
            </a:r>
            <a:r>
              <a:rPr lang="hu-HU" i="1" dirty="0">
                <a:solidFill>
                  <a:srgbClr val="FF0000"/>
                </a:solidFill>
              </a:rPr>
              <a:t>fogva létezik változatlan </a:t>
            </a:r>
            <a:r>
              <a:rPr lang="hu-HU" i="1" dirty="0" smtClean="0">
                <a:solidFill>
                  <a:srgbClr val="FF0000"/>
                </a:solidFill>
              </a:rPr>
              <a:t>formában?</a:t>
            </a:r>
          </a:p>
          <a:p>
            <a:r>
              <a:rPr lang="hu-HU" i="1" dirty="0" smtClean="0">
                <a:solidFill>
                  <a:srgbClr val="FF0000"/>
                </a:solidFill>
              </a:rPr>
              <a:t>Fejlődő </a:t>
            </a:r>
            <a:r>
              <a:rPr lang="hu-HU" i="1" dirty="0">
                <a:solidFill>
                  <a:srgbClr val="FF0000"/>
                </a:solidFill>
              </a:rPr>
              <a:t>és táguló </a:t>
            </a:r>
            <a:r>
              <a:rPr lang="hu-HU" i="1" dirty="0" smtClean="0">
                <a:solidFill>
                  <a:srgbClr val="FF0000"/>
                </a:solidFill>
              </a:rPr>
              <a:t>univerzum? </a:t>
            </a:r>
          </a:p>
          <a:p>
            <a:r>
              <a:rPr lang="hu-HU" dirty="0"/>
              <a:t>M</a:t>
            </a:r>
            <a:r>
              <a:rPr lang="hu-HU" dirty="0" smtClean="0"/>
              <a:t>indkét </a:t>
            </a:r>
            <a:r>
              <a:rPr lang="hu-HU" dirty="0"/>
              <a:t>tábornak </a:t>
            </a:r>
            <a:r>
              <a:rPr lang="hu-HU" b="1" dirty="0"/>
              <a:t>empirikus adatokat</a:t>
            </a:r>
            <a:r>
              <a:rPr lang="hu-HU" dirty="0"/>
              <a:t>, tényeket kell gyűjteni saját elmélete </a:t>
            </a:r>
            <a:r>
              <a:rPr lang="hu-HU" b="1" i="1" dirty="0"/>
              <a:t>alátámasztásához</a:t>
            </a:r>
            <a:r>
              <a:rPr lang="hu-HU" dirty="0"/>
              <a:t>. </a:t>
            </a:r>
            <a:endParaRPr lang="hu-HU" dirty="0" smtClean="0"/>
          </a:p>
          <a:p>
            <a:pPr marL="0" indent="0">
              <a:buNone/>
            </a:pPr>
            <a:r>
              <a:rPr lang="hu-HU" dirty="0" smtClean="0"/>
              <a:t>Ez </a:t>
            </a:r>
            <a:r>
              <a:rPr lang="hu-HU" dirty="0"/>
              <a:t>azonban az Univerzum esetében nem könnyű feladat, hiszen klasszikus értelemben kísérletek nem végezhetők, csakis a világűrből érkező fény és annak elemzése adhat információt. </a:t>
            </a:r>
          </a:p>
          <a:p>
            <a:endParaRPr lang="hu-HU" dirty="0"/>
          </a:p>
        </p:txBody>
      </p:sp>
      <p:sp>
        <p:nvSpPr>
          <p:cNvPr id="3" name="Cím 2"/>
          <p:cNvSpPr>
            <a:spLocks noGrp="1"/>
          </p:cNvSpPr>
          <p:nvPr>
            <p:ph type="title"/>
          </p:nvPr>
        </p:nvSpPr>
        <p:spPr/>
        <p:txBody>
          <a:bodyPr/>
          <a:lstStyle/>
          <a:p>
            <a:r>
              <a:rPr lang="hu-HU" i="1" dirty="0" smtClean="0"/>
              <a:t>Két </a:t>
            </a:r>
            <a:r>
              <a:rPr lang="hu-HU" i="1" dirty="0"/>
              <a:t>Univerzum-modell</a:t>
            </a:r>
            <a:r>
              <a:rPr lang="hu-HU" dirty="0"/>
              <a:t> </a:t>
            </a:r>
          </a:p>
        </p:txBody>
      </p:sp>
      <p:pic>
        <p:nvPicPr>
          <p:cNvPr id="8194" name="Picture 2" descr="https://encrypted-tbn0.gstatic.com/images?q=tbn:ANd9GcQrmxYOVXyum4EZRS3Gl6k1p3ZOEH0f_Jv6oaFacY1WA7Z9poLpi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3861048"/>
            <a:ext cx="1136955" cy="85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2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04800" y="1628800"/>
            <a:ext cx="7470172" cy="4824536"/>
          </a:xfrm>
        </p:spPr>
        <p:txBody>
          <a:bodyPr>
            <a:normAutofit fontScale="92500" lnSpcReduction="10000"/>
          </a:bodyPr>
          <a:lstStyle/>
          <a:p>
            <a:r>
              <a:rPr lang="hu-HU" dirty="0"/>
              <a:t>William </a:t>
            </a:r>
            <a:r>
              <a:rPr lang="hu-HU" dirty="0" err="1" smtClean="0"/>
              <a:t>Herschel</a:t>
            </a:r>
            <a:r>
              <a:rPr lang="hu-HU" dirty="0" smtClean="0"/>
              <a:t> (1738 </a:t>
            </a:r>
            <a:r>
              <a:rPr lang="hu-HU" dirty="0"/>
              <a:t>– </a:t>
            </a:r>
            <a:r>
              <a:rPr lang="hu-HU" dirty="0" smtClean="0"/>
              <a:t>1822) </a:t>
            </a:r>
            <a:r>
              <a:rPr lang="hu-HU" dirty="0"/>
              <a:t>fő kutatási </a:t>
            </a:r>
            <a:r>
              <a:rPr lang="hu-HU" dirty="0" smtClean="0"/>
              <a:t>programja az volt, </a:t>
            </a:r>
            <a:r>
              <a:rPr lang="hu-HU" dirty="0"/>
              <a:t>hogy kiváló távcsövei segítségével meghatározza sok, minél több csillag tőlünk való távolságát. </a:t>
            </a:r>
            <a:endParaRPr lang="hu-HU" dirty="0" smtClean="0"/>
          </a:p>
          <a:p>
            <a:r>
              <a:rPr lang="hu-HU" dirty="0"/>
              <a:t>A</a:t>
            </a:r>
            <a:r>
              <a:rPr lang="hu-HU" dirty="0" smtClean="0"/>
              <a:t>zt </a:t>
            </a:r>
            <a:r>
              <a:rPr lang="hu-HU" b="1" i="1" dirty="0"/>
              <a:t>feltételezte</a:t>
            </a:r>
            <a:r>
              <a:rPr lang="hu-HU" dirty="0"/>
              <a:t>, hogy </a:t>
            </a:r>
            <a:r>
              <a:rPr lang="hu-HU" i="1" dirty="0"/>
              <a:t>minden csillag nagyjából egyforma teljesítménnyel sugároz</a:t>
            </a:r>
            <a:r>
              <a:rPr lang="hu-HU" dirty="0"/>
              <a:t>. </a:t>
            </a:r>
            <a:endParaRPr lang="hu-HU" dirty="0" smtClean="0"/>
          </a:p>
          <a:p>
            <a:r>
              <a:rPr lang="hu-HU" dirty="0" smtClean="0"/>
              <a:t>Így </a:t>
            </a:r>
            <a:r>
              <a:rPr lang="hu-HU" dirty="0"/>
              <a:t>alkalmazva azt, hogy a pontszerűnek tekinthető fényforrások látszólagos fényessége távolságuk négyzetével fordítottan arányos, meghatározhatja sok csillag helyzetét. </a:t>
            </a:r>
            <a:endParaRPr lang="hu-HU" dirty="0" smtClean="0"/>
          </a:p>
          <a:p>
            <a:r>
              <a:rPr lang="hu-HU" i="1" dirty="0" smtClean="0"/>
              <a:t>Referenciacsillagként</a:t>
            </a:r>
            <a:r>
              <a:rPr lang="hu-HU" dirty="0" smtClean="0"/>
              <a:t> </a:t>
            </a:r>
            <a:r>
              <a:rPr lang="hu-HU" dirty="0"/>
              <a:t>a </a:t>
            </a:r>
            <a:r>
              <a:rPr lang="hu-HU" b="1" dirty="0"/>
              <a:t>Szíriuszt</a:t>
            </a:r>
            <a:r>
              <a:rPr lang="hu-HU" dirty="0"/>
              <a:t> választotta, és minden vizsgált csillag távolságát ehhez viszonyítva adta meg. Vagyis csak </a:t>
            </a:r>
            <a:r>
              <a:rPr lang="hu-HU" b="1" dirty="0"/>
              <a:t>relatív </a:t>
            </a:r>
            <a:r>
              <a:rPr lang="hu-HU" b="1" dirty="0" smtClean="0"/>
              <a:t>(</a:t>
            </a:r>
            <a:r>
              <a:rPr lang="hu-HU" b="1" dirty="0" smtClean="0">
                <a:solidFill>
                  <a:srgbClr val="FF0000"/>
                </a:solidFill>
              </a:rPr>
              <a:t>2</a:t>
            </a:r>
            <a:r>
              <a:rPr lang="hu-HU" b="1" dirty="0" smtClean="0"/>
              <a:t>) távolságokat</a:t>
            </a:r>
            <a:r>
              <a:rPr lang="hu-HU" dirty="0" smtClean="0"/>
              <a:t> </a:t>
            </a:r>
            <a:r>
              <a:rPr lang="hu-HU" dirty="0"/>
              <a:t>tudott </a:t>
            </a:r>
            <a:r>
              <a:rPr lang="hu-HU" dirty="0" smtClean="0"/>
              <a:t>mérni.</a:t>
            </a:r>
          </a:p>
          <a:p>
            <a:r>
              <a:rPr lang="hu-HU" dirty="0"/>
              <a:t>A</a:t>
            </a:r>
            <a:r>
              <a:rPr lang="hu-HU" dirty="0" smtClean="0"/>
              <a:t>rra </a:t>
            </a:r>
            <a:r>
              <a:rPr lang="hu-HU" dirty="0"/>
              <a:t>a következtetésre jutott, hogy a Naprendszer egy palacsinta alakú csillagváros része, mely a </a:t>
            </a:r>
            <a:r>
              <a:rPr lang="hu-HU" b="1" dirty="0"/>
              <a:t>Tejút</a:t>
            </a:r>
            <a:r>
              <a:rPr lang="hu-HU" dirty="0"/>
              <a:t>. </a:t>
            </a:r>
            <a:endParaRPr lang="hu-HU" dirty="0" smtClean="0"/>
          </a:p>
          <a:p>
            <a:endParaRPr lang="hu-HU" dirty="0"/>
          </a:p>
        </p:txBody>
      </p:sp>
      <p:sp>
        <p:nvSpPr>
          <p:cNvPr id="3" name="Cím 2"/>
          <p:cNvSpPr>
            <a:spLocks noGrp="1"/>
          </p:cNvSpPr>
          <p:nvPr>
            <p:ph type="title"/>
          </p:nvPr>
        </p:nvSpPr>
        <p:spPr/>
        <p:txBody>
          <a:bodyPr/>
          <a:lstStyle/>
          <a:p>
            <a:r>
              <a:rPr lang="hu-HU" dirty="0" smtClean="0"/>
              <a:t>Egyszerűsítő feltevések</a:t>
            </a:r>
            <a:endParaRPr lang="hu-HU" dirty="0"/>
          </a:p>
        </p:txBody>
      </p:sp>
      <p:pic>
        <p:nvPicPr>
          <p:cNvPr id="11266" name="Picture 2" descr="http://upload.wikimedia.org/wikipedia/commons/3/36/William_Herschel0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835" y="341476"/>
            <a:ext cx="1289103" cy="157657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QUEhQWFhUWGBkYGBcYFxoaHBcYGhodHhoaGhwaHSggGBwlHBcYIjEhJSkrLi4uGB8zODMsNygtLisBCgoKDg0OGhAQGiwkHyQsLCwsLCwsLCwsLCwsLCwsLCwsLCwsLCwsLCwsLCwsLCwsLCwsLCwsLCwsLCwsLCwsLP/AABEIAREAuQMBIgACEQEDEQH/xAAcAAACAwEBAQEAAAAAAAAAAAADBAACBQEGBwj/xABAEAABAwIEBAQEBQMCBQMFAAABAhEhADEDEkFRBCJhcQWBkaETMrHwBkLB0eFSYvEHFBUzcpLSgqLCI0NEU4P/xAAZAQEBAQEBAQAAAAAAAAAAAAACAQADBAX/xAAjEQEBAQACAgIBBQEAAAAAAAAAARECMSFBAxJRBBMyYaEi/9oADAMBAAIRAxEAPwD5GFdS8W+4/ijY2CEowyMRKisEqQMz4bFgFOACSJDExQlYhYJc5QSQNASzn2HpXKzJXaa8P4oYeYlIUopKQFJCksoEKJDjmDgjr2oaUOvmLTMbnQAdbVmUwyJfWAXgSC5DSGFux0qyUv67gDrf61UkElg3TQdHN6IrCZi4l4eQxZjDPD9qqD4vClK1oxCrDUkEZSkkuJCDIZ99ILGgYTvyljVMsXFGOEVJK421LnZ2Z7m+lVBcHEITlCuVRcgmHFumvSmMDBBBzEMOrOHaCxbd+9UGFyBaVJD5hkDuGADkt+Zz/wBptFPcJxCkrzIJwyDmZKjyk/0kkqBM6m4pQKv4ThZS5JEfMJy6jUXI9BVPFUgjMVoIZmSrVnEKAJB6ajYtTR4zHxicMnMFKJ1JBVdT3Ci17mu/8BfDJd5SEpIOZbiAIZ7jQMN6eXB9vNfGIt0Oon/DiN6rBVDMdJh9BrBjq1OYfDp1AILs6wkvyySQHEsz/wBVcTwoAACXKhBPoWAaMzyXkd35ZXTYDhLDutIWlJJaRnlyCQoFIYkxNh1C60kXuWVNyCHB86f/ANoflKSSQMtwZDwNSfeulCFMcRasoLABgWIhQhmcTEMNTWxpyIhUkglMcrXLxuGh3I7NNdxMQXSkhxId0v01AtBJkXouDw4KwFQARmIIszllEsFEAtedDahYqxDJKRoHuO+piSzOLCsoKhc/fpRcBYQUKDFQObKtAUggMUwXzuXBSQ1ruWGQzgEHr+oeR9aqE0STEU5JYBySwDAObAaDpUReCx7tXSpy5mw9Aw9hUxGjKSYDuAJ1sS46+wrMmFiFJBSWIIPmLRY1f46tzQ0n7vTX+8H9CP8AtR/41mU4HFCVhTgFIKkugYgKgOUFKoYnUu12NqARUKSLx/FQGsy5TDuLs0va9mbzeiqwLcyS4BLGz6SBzB7Ch4LuGfyeBrbRqKoqykzlfKWdpJUA2gcEgf29KqBiGN3feP518xTOPiZ1FZCQoklSWCA/RKQAkdBVIObKIEiJhgSbkC5uzno1WUShgWIICmcKEg3Ds7KN5BOlVK5hpBUEiQoju+oBCSzu0A2q4xAAQQHLSbpYmB1MAlrVzDSS6o7EE3uRHveYmjoaXAM6WZvfStINo+Kp3SglWHdyMst8xDqZTAOxNGRhAF1kkXKReACQNCHLE9CWp/hFJOISUBCC+fKLAlxyuEPYCyY3FU4/hzi5sTMCT8zvmic0JgECG2kAMaYq4HH5wAVqSQAEnmU2UQn5gwLJBP5Xsa3OIVhhCMuIlYJ5XdwtgwCmyqbMkljYiLGvNYoRhAEcywRBSlsnzK87hyLRQ8QqIbMSklSsxcuoA6tmliNq22L4afjmEhSiApGbM+cJhiqYFpFsuulIDhEjBUsrAUFDKnUpYkswIADDaVdacxPElYq0rxXStKQgZUoSWCcrZUi7atM1TA8Pz5RiL5fmLMkhOTMrKVkJKmsCZPk+qMzDwxqGBcOXAzAPsTqB53FwvxHClgQlRaSWdOVnBLOx+Y3pkpYFQIUxYgtILuwNxcP1G1Dxl5ifhpyOTAVm5TDFzLBhaXqVoURgnOAeUuBNweoNpGrNXMRDAKtzECAHytLCzS/fvTP+xxFqU6VKUM2YsVF0klZWXggAkk6Jm70D/bqy4hYMhnIKdVZYBLqF/ldnmKNMLFwQBmSoEGG/MCAkkNdnUwOuU1VOE6SWHKz8wBl2IBLkRLA+TiulbhiogJBKUyzkgFtASACTrl7VXGxQqTcADyAYE+QHeoSuIrQfK5Ie4+2HtVQoszliXbRw7Ftw59TRsbCyFaVuFBtjOrl4DE2eW70CoqGo1dSQ8hx6dq5WZZy3R/v6+9dV2Olz0qBPb1H2/SihIDtmBukszhyD27zYjqMyW0Z+tgoRPaj4uOvFxM+IoAkAFTABmA/INEtYPQsLAUtzGjAkudAE9uug8iXh+HJBVBYAsTeWg6s4eYilBUQ6VKAUwBlnYztcjo1no+ItBObIpKCAN+YAPzEM+sCAQOpvi4qlIQC+VAyIaMrl2UWmH1h/KphYTAqMhoIkAn5QqCNDEGHtVSpwoYmApk6lssXu7gl2+oprhAEqw1JJJgglgEkEuJcEQDpel+EJysxyWJggSD2NrHetLHRhhROGpTMwzSokXKoAEAsz2HVrBouCp5JZ3MM5fe2oH6UVWC5h72IYnyeH71XhMEOl1EJDEyL3YEdN2rSwmwkYawsA5iFJRCkgMQpy7E5jb+mb04DDx0lRV0BvJgE7WiucEjPmGXNy2ctuVerkWF+1OY2CoqCpSlQUymZ0sx2BJZr/ALVo/h/AZSTKQAVkpUxOUEqO2ZhA161MVl4nAhJKChSSgZuYECz2Z9mJ82ehrVylIJUnR1PoHVI6CK9DxqSpR+IlJMnMfzZyVZyYLutxbSKzcfhgMxZRIF4sCAzagWcfvS+vtrWIFpSoZkkhg6WALvZNwYG1zQ+IYrDpSkkyxfLJcgJYMxsNritHhypCsyUhRAJ5khYE6pIO4uId9KX4lXPlCc0MAEoBBAcNlJCiLvdRg3FCtCOLjZ8oIskJBgEcgDEwMoIN53JpXFwSggqS40d2VfUG0ERqkjQ1cYgL5jswIJ+a5ghmnvHlX4pDtE3eXcGCNiAY/ajcOBwpUqywADl1AAY5bCLyYe5oa8U5QgE5QXawzWJ6nR9gNqLxWYsSUn5iFBnXzSolgpcksVTGjVQ4pUkJITccxABZmAf+kCiUAomFhBTuQlkkyFFyLJgFibAmNyKheWvILMRYvaGZ7dxQwKhIE9qtn6moAGU5OYMzAEGZcvEWYF+lVzGsgiQWMA6kseWWnZ3HtXdZNrG9rV0ASCCC8hmYd9GOjVEJclJBJmwmHJNjADk9BVY1h4sfDKQ+YlymS8MQ0y13ZoYkuPDwyR+XmcbkZbwHKfTTZ65i8QVM4GYEuucyiWlR1Zne8l3plbrZ1KyhkkyflE20GaLX71UWQrIhsiSVQkuXBSQ6gH1YhiGk7BicRiJEJgMIAeVJ5ncDXTR4JaRHDyEF0LgEs5kvyqBEq11HWukhRJbWzQzTIhj287vaNEwEhWYBx5PbQHZj7CnuBwStygQmymZyCLNJZwdWEwKUXhgiLR0zXsNWaZ0rR4bDOVTJC5vlezsQpuUGSwvlmwaiKhaQ4Dk/lh3OxDhgzyHsPLuNhDMQtVrhi7lX5nMK/wCm3maqMNWZnYkdfRhrp5miszgocgpZRJBGjNaYhncd6UQEYgcAZnFrJcPqT9969R+GuG+ZBP8AzOUA8hdwC4ch2cAnc1icUvMRBKQMqbuEtIE2JeP7iK2eAwlLS6oJBIUB80/mJseaS+s0+M8jTKuDSCtkukLI0KmSCXEyGI7ctZXieAQLluYZSmUggKCiliA4mC4ynz1OGKkgIjXNmysQISWCYZ1O7wBasviEkQWY/mYv2gks407606LH4paQpxzJA5QRDXKb/LmLNMPWPjkF8wkJEyGYizBjEOd+1amKSZZmJdhvmeCCIkfpQcbAZGZUJIc8zueZgUmT8okN815DcacYrEh3Zp+97D6TXFLU2WfzFiWAB+Yp0DtPYbU/gYOYpLEOUJcgXUYjQMLS+4dqFxuKTyYmZWSAVqlOrf8AS6ipt9b0DlZ+IkAxMvmDyCzRYWPrXOHIlwS4LSAx0JiWmHEtLOCY5golJkgxBfMLdSQQGvPdgrJLksCD2LzpRpxVYZ3vDOCC13G1h/3VfiMVK2VlSjKEJKUBQzBIY4hJcZiwfqbVRKyxSD8zR+9cYApBLf1MHImYLA7s9RUGTIfmz5g1suVi765ny2hn6VPjD/8AWj/3f+VUUnazkfflVayj/EggKh3ZyztJ7sW86giC97bUbgsQIUSvDQvMkpAXmYE8ublIkX1kURJzKk/MQbXLzq4nakNBCyQAwPVi5c670zh4ac7By5AAEPZ3cOxdWkRsanxHWSAEuRF8s9XJkWL1MMgFJF4uBve52qosSx2BeHs9nJgifraj4CCADFyHcPYA+TFpi7a1c4AcSw5dDq4UQDDAg0QYYMpUQwgsW7O8S5j/ABRoqFOUlcgACAkflYCzEwdHcO5p7hwnKzkMLRzl4j8pDu7lp3oHDYbFRV8wd4eG3fc/5rTyhSgWZ2SAwhgzkKPMSHvq1WQKEolep2e4Z3t3c3vXDw25N7/M5AOWOW5ABn1tR8NJAIZBJLAEAmTeHGpm4c7RfjMQ4ZTlJBSCUlKpH5SAqCxDnRnNpd+mL8KsRyqaX1KQ7kCAnX6Wr0+Hw6MiGWPmE2YdvmBETYt6+ew+GIEpAUY5wypYgz8ukvYHz9T4SnCKU5mOJdXW4LluWCB63cVeP4Su4CFJBCcrj/7jOWcqlweZ35i0JrG4vEGQsSBol9yAT8zsZPkL16vjsYDCJDDmh9jtHNc+leO45acwygdvmuY2dhp01p9QL2yuJ4pRYulwWEOpTS6tFCTvrpWdxy1g8xUQwSlUh0gDlD6MseRGhrT4hKipW4CnaTYvFxAJ0+Ws/jOHcZkj+pWUMSlugUSkDcgQ+xNcqcZxUMoAOin5Q5LhgHN4Ehnte/cThmQHJVAUR8vw1KLFLG5KUpJZovFOcTxuYoOIDlwyGdIUwzKU2UslYzPBuCROgf8Ai2KnAxMFJAw8QjOksc2Ukp0YM5sdthQpxkYqEhbQR0dh2e7R3q2ClIUnMSxBchwzghi4FjfRnvV8wZAQ2YmT/cSIJJZgAG/6i9VxioPmUczNd3Bcs76u579aJhfGKUZM3IqSAXndj8pjZ2obAJLpcqAKVORlYywBYuIn+ati4akpBKVBKw6SQQFMWdJZiAYjWhrJZjYdLPP71CiqReWYReZAbpBJnaqVYCr/AB1f1GophWEIZWYksntIkPB6BxN6ujCykXzAlxZmZj6k6ULDxLOHe5lz0c2imsNOIEqAS4BZZyOxJEKUziUwO/WmBrhsHO4SE5l5eWHVmOjAhLOdUiBqGoOCRINunlbN5HyrpQSywYexN9TDmHLXlvQmAlnOUNN+ri28v/iqgvD4ByzdXyuH5XLl35SClrHWzS/wuCkpWkBDkpGZSgMoJLsDcWeCzUngrGoizwbXAB3379RWnwWMEOUwoGQoIKDlBzJUCCFMQlgXvZ6vaVEpkh0G4LMAWgEKYFQMmJMPTuBiBspBESHaHezOfN4F7UFBKiWgOeUOzzAMsw727U7w6FSE+gP9Ic7OQC2tKBRODk5SwTqWclniJY9LQdKMrhgQQr8xfcw85XY/muQZua7g4CgXYCczsSC4dLDrH61oYOElSQdSOZwwzO9wdQ2g1g69OhYeNw2VKTlU5OpbzDMQeki1MeHkpxHQFhJzAkF7toLtLzqI3v4ji5GQZCbpKmB2jSSfLpSyeLBDMC6XCgwsTswJ170eia3F+IAIOGwNkpU55WN7STP6GsziVFQvyvqOpI9XVBfzqy+NSQMqAkkZTlN+Vjexdy3WgLXmcF8z6GJPm5s38VdGleJxQoZpUXUWIDEqZ7evdooH+5zDCw1IRlBBISEBR/qcqYkqAsVbUbiEKjPmTmHKVOYeP/S+s2LCsziyQHMuA7guHHU923vFCrFePx8ylAgISQ45SEpzMpIDAkBgG18qzcZgpTQljGYFogQADJ2rQ4pIUgSxSDB5iXazGIJVIAHnSeKQ8jNbdujMzRRpQqEpJAYoSycyvnY2KgGEPpLbmqp4bMpTqASlJ5zmYsklAkO6ssBvRixFpvlBecxukXYW5dpPpQ1YakkpLFntlOuU8wMh7EEixomDiGCCC7BnJjczd+u5boAEszw9n1a7dnmmuIYkE5YSxZ9HDnV7GhYTOoqJSWUU5Uhs+ibjKmTIdtqJRVOGMwTmGU/mIUwi7M/tpQcp6eopnjsEoKXIUFISpJDfKRFpBBBDFjD7UrUJoYaAlz85s7mIgwRbzEUbBSWYfKohrMS7DNMWMdPOqYeGzmfLRzr0j2FPcPgsoZgAoAnmDgsHTFlbzB610cgs7ZcqSkh3LmzBh7f+6m8IFZclyXl93Mvo5731quCpbEKKmVzM0OxD22JtZ96NIGV4Fg4YtZXUAqLH+6smuYCLKIdKWgm4a27MK0MJeZE8xgvJUBqkSxSzm0FutKEDKXd3izdbdx70xhBkxdhIfyO1iBGgF3eqxjCLO4dwfItBs4IM9bb05hLLfmLnMXNzvPnSvDB2IvDEPH0Lv9K1MBDhkyDAJIBN2cE7vT4wLTeAsgpIBOWSAS43EWPkPetbw7icmVQDkHqQTb1c371iYOFzh0tMj+LitfEK0IDJJc8o6htrn7mnB0j4tw6cNanxHcgqSkykOHS4gmBfp5Yg4dISrEdJCeUpJAJJdTgS4g7S17FjxXjAtQYMRqzB2kdGm2phqzVq5tCBsBaNxfuOsvQdBwQvDzMkSRtZtBLHNBbe+nNCAGYuxBcBtXgD+KicBz2DSAIZ77y89hRMfAUkkENd76Eh5gy/vWG4TxiS2oDgXaXdjfdvM9aR4osABAysRJKi5PpWnjYpCl5gkgl1MGBHSxSmOlxSfwswkhwQWLsQTvZp1bWtWZuVRJOsl9SHnvrU4kpUxYgiFqUkuVEuRdnS5ktGmlGxsxQoBikcxgnLpo8OWc/U0r8IsTul5KeYA6S5Lto99A9BROKwjiEpCl5wnm+JGYpBJcqbKwSzF5DAmsvGSVNZ2OoEAdbMBr0bSn8XiMQLxOZ1qzJUpQCiQQczkgyRqJofEJOVBUFJCkFiBCmUoBQe4zEgkRdpepShFRKSNCPynQer7/ZoeISWYMQDYGUzPYCH6dKZxMXNzKGblaSSWBu7yQBlFw3agjiVBJSlSgDcd4Ym7MSGtJo04HhJBzD0LOQzmJEnaaDl6UVQI2gMAWN3tuzu9weooDUSjSwoZ/sj+adEqzREkmQoiSWIYibNI0oOElN3DTFyNBMal4J62lhQEQ0biS5t6DrD611cva2GhQ5ruCz+j3u4LA96Z4fCNmckxadmVpf2qvD4CSRJyBUkB1AHUh2MCwOho6lZi5d2AeZ0vrYfd8y+KCQIYNDEkXMdDrp7yZKPzAEJciWLas5uQ/uKoNCHtOzyfpv/AEmio6ODqZjqdtfL3qU3w4Lq5uuvMQeupetXw/w1S1ZEAEqhiUjmLdRrA96zAAbBv36Dzp/N/QABlALMZaTMzJvHlCkGnzyoUl1EpUAEsFBhfmjLIMMfm862Tw4XhKIAAIiXyp2E/f1wuBw1KUQmQ5GXXzhon3tRuNxlJRkSDlk7ljpfSKaawcXECcRnTlCiXFwHZiQZgW69TTh4dGVOQpUXeA5s+aY7xoLy2fjOSc7vlABE5RmG7wdwRc6GtTgEhADpzmCQolIILuOWZ3Bt0oEFiJSkAD+1zcWDnq+3TSKXxsFKikCxIdyEgzM2SPubU/jYYIAZMs5b5WgAqmMrlhruazeOICQBKtY7WmC+wp9QSmOt+WIhwGEvJNzJ16CgMFFp0nUABra3PZqZC2HzSQ8gBjd+9w3Ub0ocJ/k3LGHOtndmfpQqucZhXSCFAPzZSMozEuUt1cnmazxSI+QPodBDf3SAPyz36ktJWgEZg4Dki2aHA6E2f6tXONUMgSRzJZJBcZQHZLFWpJUSG+YxrRq6QyBiFFpdRSEKLEGzEaaO1J5izMVAHV2YGAWsL2P5qZxkPAGWHLhmBNhqUs0n/NeL4lWJ/wAwuoCFSSEgQLsQ3p9IsoHGpWAfiQQxkByFjMCNSCCC5360txYDgJRlLMZMlzIzEsNILcvWjYSUgkqYt+U5g5MMC1wSDLOAZrnH4WXEKOVTHLmSoqSq45VKZx16UcKUonEUnMkEjMGUDqAQZfqAfKhenvRlpI/LYs8kP3kG2m1c+Or+r3om0uHQNXrQw8YkZeSQBCQ8dd9y8xQ+CWAQnEJyKAfKlJLCUs7S9WFoeB/n6+1dHEXCcFwVOXB0vcP5kGZemlpSAAm/KSSHLsxlrZtG0uaW4dZEQ3a+stNMjCZoaOhez/4rEcwMNClcywnlecxKlNuBcncNYdasMMhUvOwiS0GxDgiIikjLnbXZ/sUXAVvJe37ftV7StBKGLhyAWBIY9rm23WmsPEcmHJcwPtmmlwtRABJYaHdgIBuWAm8DargFMs37i9+rUwrZ4LFZJUIU4Zi9wAZex++tMTxNWXERldShltMt0ef1o/DrRkknMAWIl1FgEl2KYfe/WksNABzKDmDo0Xd4VfXpV6jRlcXjMwcPFtnP+f8ANNcLjlmdyXYEHl7DzLH6GleMUHJZ3FzoNOVjljrrVMNRBBJl2HMCQwDS8BiNR7QelegxOCZIIse8ktu1n9q8/wCIYKgQR3BHS1a/AYpxCHUHdwXbr0A19aHx2HdBsCDps9x5R3p5oMTK5k3HlpegY5BgkgCPIOxG8vpT2JhAqYx+gF/oaTxk80gEDqGIH72fV6OKWPDrUyEjMVNlDnmJiHvIbuIpRauUXeRsGuG8yfXvTalAhXS0trttA9KAtwElJsXDQUq77sKPRFcYl/mKgOVJj5bfT60Pi8AhSmQQBJgmIGZyHAf6tTK+HUVKAAOUOqQLRmctqRS+IhSlJLtmgKUSEsIBzKuBI6NRUBS1Agu5bS6QCDynQhtKBjIXlS5eCU84hId2cwXeNdAatixoQbjoCxDVXHSAACoEQYln0YgSC76HfeFAFYgIMSWCZMS5gu7l9bmh/AV/SfSrYiQTDtoW0v6h5qZR09R+9F01r4R1A00fs9707hpykOH6FwD2a370DBQMurn5bQ1369m96bw0kEkQW0cwznfS9NxTCTDhhbvq/Tv/AJpvCV0MECWILto3tU/2pKQQpKySeRIOccoJJGWBcOCbHSoltHd/bRoveaurXUYew3Pkzv5CaPguJzMYa7wXj+mR0q+EAFFyxDkEb6TVU4Tnzq9IZQXAEtuTcg39Db/FPoWkkEgMGZi/ygA/M5YmZiT2pFQADMztLEFmgh9C79aukLYSWS7dN+15pTwla6eGR86nSCICXEpYQSDJMxA6U38VkEgJCubUAuQxDPby1rIw1lmMgksM0Dvpqa2U4CFIIIdRZgBCW16nWtfLRg+NELxioBWUAZso+WWMsyZgGdKyuGwgpUFk5tSHAPSHLC/0rQ8W8NxMIgLlxB6Pffaaz8AhJBkqeYsIl3O50htXYTtq9JgcN8NBVpYEgXEyHcMRfZ4oakEpdnBcDKAcxDRPU3rNwcUK5cxALaw+5GwzH1o4WflLxADwJ26z505d8BYzcYzJbvd6FjoIyqOVlA6gkByJA+XsWuDTeO5LlQmHU77DeWpPiFnVywygkksBAAmGGk3o1YVxcLcgB7l42fXTQHSg4ZbYEliSHyjfXrYUfEQGsCT0ZvS9US5JUA+USbi7P0FvNt6N8qW43CKCUqBzwZvIl56jr2tVPjFgxYgQzOGJIJOUFn6x7UbjsVS1BSzmWWKlFRUSwuSXL/tQ+Hx1oJVhqyKZQKgWhSWI8wVDq9FWbi9+jdqGsJkEXhxoXuGIeA0vc9K1DghKf/qHmU2VJdgC/OWjWAOrizp8SwcMxBIh/WfOG1rLrNUL/t9a5mPX1o60gElMgF2UdNovcO3tQeXrRx016bgsNWItkiCbSReNzc/SmeDxSlWblU2igCkw3MlppHho9aeAEMZ1hpn1gim5uAmW0kt9trTCTyi3bXuaFhCfefr9aZTl5YOrz9IrdMPw6AEl0qJLMRad3GoezaUTDQWIFhJmWtZ+vuaEjDKmAEn1PrTOGlnDkGXlo1Fr379dVntLURN9m29x+tMrwwAwPQgpkWJZy4Lvt71Xh8N/SzD72phAsAA/mb6MaUm9jofC8GcQkORlGZgCSWuIBYkaminBLcg0BEgknUGwLzHRprc8IwOcKSWIax8o6+UeVbeN4F8VCkoABUJJdldWFz1oW4fGa+dqx8Rahh4jMkm7Q+vL6xWfxCZID5iYGXRi/wCn1hq9d474GMDEhkuh3JDFYuA/dw+teT43iM2I+QNbKH7bv73rb+Gsy+QMpygltruY6aXHfR5rR4XFKgEqcNIGW4/NqNQP3DSljYWUJJBAUCXP5pILA/3AjuDXcEhWgBnpbU79qsuXwNaXHcOxhKgMrykpdpUoS0W/mkF6gF0h2cEBtCwtOnZ3D0cYxygpuHBYxlIszSS6oJL7MJXUlnBIBkD8w0fMRADEl0gyLa0r+BL43DCDmTIe5u7ZbQbUpiIDs9zGn19L07xGLnSjMxygpDJALO4cj5iVFU360sMJRAVEkgEkGQA/VmI70VA4gISOUHMLktcKhmiwHvpQsRedyoySVKVcqeZcgXc7nMbsKItHRo+230qiC9wGuWS30tfpeoulV4JjfV4bqfLWg5oylgHd99JMwG21NaGJxSiAlwwSUsAEukqzMoiVSxl7DYUlxGCxIgtDpMFtjqKjaRxUj09316GgZ+p9afWBCSLObAEuHvciIB/WlWTt7/xRpyxuYKiTqdP0+lO5nLsz+3nv1pTABa0Pfrtt5U3hwdIP3ekIiDPR/uKaQgDUKEHXX0Lj07ihFMgswNo69Z/xTSVQ2l26telImjIxiQlNiHcubEgh/N5Gw2omAhN1aS0zNnFqok2B0eH9dW29KewcIJAUFEEkgMJykS588razV9paqhOoc6xt+lWOHzPIGgvHcdulMnnUSId3n1PtaoAxBBHQ9u7Darexa/4dxQ926b6aDrXpleLHDIKgAkA6jm2Z21DV4dC/hsoK5jt+rw1/Si8Xxq8RCUqTIDbxuBpD0OfF24XCf4i434uL8VQ5VFhI/KzhgXF6xOJwwrnsJ9R9f5o/wSVBJl+79vveg8ahlQ7GztdpgddO29XqBu0spBCT1189Zih4SDLA8sqYO0gPaBIu12okt07fc/zRcJBJgBRJBcubOZBgjoXt66NoSUuLnpY/4970JaTbQT97396uzlrs7MNB7s30rpU4Aj97R2j61vQ1XDzSoZiwABu1gOwkCelLjDfYebE2foL60dUi1tQ8zckwLgfcjAAEEy4UP7YaXmdG06xvTF3nYfTr0oK4nr0+lNLSGcWc32jXf71qvwCQ+jsTsTP6GtGKFDC8EuQ8uBEf+osepoCg2s32p1ScuxZwG+sTQsVR3u3tA9qjaRxXaBBPXT/NA+Gd/enMjlv1b3NqDlHX78qja1MBF49K1cDBQ5dQIyguAQQXEAGFG+rM80lgYcP5Xn0vpTaETuKuFqIT5U58I5QpiAXGaWUYDDaDSyZfb1prDRD9h19No+lVNG4dLi0uAGGkkvvp9tTnDpWXQkkvJSly7T52JoCXU0WTcf0iTcydaLhKIYOR2859/R6fUE1gYQPyGwl9ZuAJYU9w2AUgqIZyZmAdm3ehcOgFSjluGSASQglmzXUdfMU9wvEhjlcAgBXLCegLtLGpudrIrg8ECDnYpeyQRm0Jhjatzw/w7CGErJlKmO2YtMvakuC4ZTmMzuAG2N20gXprxDEWEuhGUsoHoNfefKuV2124+I8rj4CTiLCwwP5ncB5eKwuIlSgDAt18v0r1/E8CkoJTiKCSlpcZgku7OdX8xXmuI4ViwvrIPpXSeXK+CiUEOAsJgu5Mx8sAyXbzuKUePO/39zWhjIOwI8/eaVVhnWtZvSaXWNQH3ipkS45i2pZzLuQHYxo4mjKSpOZOjyxgtaxY60Ipt9/elbG0AA9PT964gEEHr7j6UdUgDb6bdv3NRAYhTAsRcAiNwYPY1s1NLqSTJPmdhb0qIBhi36+WtHWkg2Yh3Fm/UUMj7vWHQMQEsGERAA+lzVuLQeZkoADOxiA0Oebc+dXWlzD63n1OtDWj7is2s8o9PvWaB8IdadxEUPKPsVMTWtgI5XOp3mLx50ygC7f59JrO4HiErDoLj6d9q0EVPbpexEYY+96aw0hnediBu3rQkUwnD+9/2pdJq/C4ZKglNzGmsaxWmrw3FRlCsNXPCYMm3K2s+9L8GkOCVZRYqAcsX0cE09xHiWLioSlS3CLaEaO9bz2szPJfDxVpdCSoTKXaRuNS4HpWrwPCFTKYQz9Z16lqURhgpzznfSAzervWv4IheYg8uaNGPd/I+VTl1q8T+Jwq4yFpFnLdAKT4fxADiJdYQ+csWA1J0H8eu7wuAqXIb9fsVmeIZMPMyQSYJAgpBBIfcX6NXDjy+1x6LMjD/EWIlK3QrMlVwT5jtDUvhYSUgZmWFAGNjfT3pfHwhnyyATGYB20nu1NYQysBcQwN7yXj0rvfxHnnnyTxeG5mfVw3e31pfjMMEMyRq7TtdrdK20oCgWYKcvE29tazeOBLZiWAIGuUXI9S7UpfQ8pjDKCYvYASX7etutAXhsbU/iYJeNLF9e+9LrTfXr+tXPQaWVhsbg2tXAnrR67lE3d42ab9be9b+omlSlzN6ikNTyOHVkztyvluNntfztVQzEEOYbYbnvb36VcTSOBghSgkqCQfzF2HUsCfaucRh4eVLFWaczgN/aBOzvR1YerRS601sb7EcRFV+CrY+lHWmrfFV9ioOvDcNxCkKzJJBr2HhnjuGsALOVWr714upXllx9HlwnJ9TwFWNx9abwq+b+C+NrwSASVI1G3UV7Jf4kwcoUgDK4e5UImIDPLe9dePKe3n5fHyj0GGlr6d/wBKZRO13+/5rzfh34kwVqbMAXh7HtXp8AXkHtanLK52Xj20eGw3Bn0F/ufSt/wnCIPl9fpWHwhDBn6j9ptXpfCls1hauXy306/E1fg8p615nxLhsPBxOYqUFvBOpsRBG969alVY34n4L4mG6Q6h3iuXC5Xo5zw8hijPjIfMzAPuAGPsD9zTuLwSUQVFzzAhhzPYG7NtWSpKgeYkRDw/XtQuI8VUeUzb0HavRZfTzTnPYnigGGolBLq7s32KVTmDvI327e1Xx8JRIWSySYch4/teKEvFUQATAf8AKAC80+E8OfKh4oe0A9YHpS3ErUpTqkkAQGgBgGHRqZ02+/agYqX2/nvT/ty0sMNzt/FdSij4eD5Q8v6WoeKWBLiBr9B1/arkk0dtcAqowiYAJfS9eS8W8aKTyKYjRvt6X4f8XYohYChuIP7Vy/dm+XafDzs2PZKSGgkUqpNC8N8dRighJvca+f8AFPFD10ll6ceW8fFILw6H8Onzh1Phjb79auBr5fUqVK8L7KV0GuVKzOvXovAPxbicPyqHxEdTKex/SvOVKsuJZL2+y+DfjjAUiC2ZswUziY5rJn617zwXxDDxUuhQPb7mvy+Fe9O+HeMY2AQcHEUgjYlvSpaE+OTp+pxjz21rJ8Z8eTlKEu77jT3r574D/qug4Pw+KQc4I5wYI16g9460yr8Y8KpTghtcwtDfbdKPCT7f9J8l5SeGrhEqJbrVcXw5RY9HmHAn9KpwPieEtzgrd9iPetnCxiv5w7dPS1ei8vPjp5JmZSOclLBk5SCUw+awIeSKVTw+kly1bOPgpVIDN0mlsXC8+tX7b4g8mMrAZ9OjUM4RrVXhUNPDnQGuu+XC1nnC2Db1keN4ByEjWxMM1/qK9SnCv9N/3rG8c4Q5Y27H9qnO63C5XyLjVKKjmvQK0OLxl4a8RNswKTmSCWJBLZgcpgcyZ6yaTwcBSyyQ5ryPryzNbH4f8NWVBele94PAU0zWH+FfDsXDTza17FOCyXXFej4/EfN+bnefNmHCq3+0O1W4rxJCbN51mf8AHk/1D1rX5Y5zi+Z1KlSvO+wlSpVs5bK5Z3bR7O27VmVqVYLghhOuorgFZcQJLE6C9cqyVCXD/p1qtZkqPUqVkFwOIUg5kKKTuC1eu8E/1G4nBYLy4qY+aC3QivGVKyXjL2+6eB/jTheKIZfw8Q/kXE9DZVegSQRcMK/Nb1qcF+IeIwgyMVTbEuB2e1aWyPPz+Den6DwOGSo3jcT+vamuG4UAHkcmxcxXwXh/x3xaC6VAHcD6ivWeD/6wYiQBj4QV/chvcGt9rjnPg5TzY+oJ8J2BfU/dqpxPg6VJIUlxXmOF/wBYeGjMlX/af2r0nAf6h+H4mUHGThlQcZ4HrYHvV/dxZ+nnLzn+Pmn4v/CeEucI5FB7vPSTFeDwMQ8Ji8wSprsa/R3j/gmDx2Er4SkKLQUKH1Fq/Of4p8DxOEx1YWIlaTcZwzjcGyh1FT7S9H8fDlN48rsey4P8a4GUAnKdik/4pDxP8cXCRm+leErj1ftWn6XhGh4p4orGLkZRsDWfUeo9R6OPGcZkFVValSteyvblSpUrIsL1ypUrKldFSpVaLJq1dqVVSr1ypWZdFSpUqkvS2Neu1K1ah0TDqVK0H097/pn/AM3ypv8A1c//ABv/AOv/AMKlSpP5UeL58imcC/lUqUyqxolSpWa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6" descr="data:image/jpeg;base64,/9j/4AAQSkZJRgABAQAAAQABAAD/2wCEAAkGBxQTEhQUEhQWFhUWGBkYGBcYFxoaHBcYGhodHhoaGhwaHSggGBwlHBcYIjEhJSkrLi4uGB8zODMsNygtLisBCgoKDg0OGhAQGiwkHyQsLCwsLCwsLCwsLCwsLCwsLCwsLCwsLCwsLCwsLCwsLCwsLCwsLCwsLCwsLCwsLCwsLP/AABEIAREAuQMBIgACEQEDEQH/xAAcAAACAwEBAQEAAAAAAAAAAAADBAACBQEGBwj/xABAEAABAwIEBAQEBQMCBQMFAAABAhEhADEDEkFRBCJhcQWBkaETMrHwBkLB0eFSYvEHFBUzcpLSgqLCI0NEU4P/xAAZAQEBAQEBAQAAAAAAAAAAAAACAQADBAX/xAAjEQEBAQACAgIBBQEAAAAAAAAAARECMSFBAxJRBBMyYaEi/9oADAMBAAIRAxEAPwD5GFdS8W+4/ijY2CEowyMRKisEqQMz4bFgFOACSJDExQlYhYJc5QSQNASzn2HpXKzJXaa8P4oYeYlIUopKQFJCksoEKJDjmDgjr2oaUOvmLTMbnQAdbVmUwyJfWAXgSC5DSGFux0qyUv67gDrf61UkElg3TQdHN6IrCZi4l4eQxZjDPD9qqD4vClK1oxCrDUkEZSkkuJCDIZ99ILGgYTvyljVMsXFGOEVJK421LnZ2Z7m+lVBcHEITlCuVRcgmHFumvSmMDBBBzEMOrOHaCxbd+9UGFyBaVJD5hkDuGADkt+Zz/wBptFPcJxCkrzIJwyDmZKjyk/0kkqBM6m4pQKv4ThZS5JEfMJy6jUXI9BVPFUgjMVoIZmSrVnEKAJB6ajYtTR4zHxicMnMFKJ1JBVdT3Ci17mu/8BfDJd5SEpIOZbiAIZ7jQMN6eXB9vNfGIt0Oon/DiN6rBVDMdJh9BrBjq1OYfDp1AILs6wkvyySQHEsz/wBVcTwoAACXKhBPoWAaMzyXkd35ZXTYDhLDutIWlJJaRnlyCQoFIYkxNh1C60kXuWVNyCHB86f/ANoflKSSQMtwZDwNSfeulCFMcRasoLABgWIhQhmcTEMNTWxpyIhUkglMcrXLxuGh3I7NNdxMQXSkhxId0v01AtBJkXouDw4KwFQARmIIszllEsFEAtedDahYqxDJKRoHuO+piSzOLCsoKhc/fpRcBYQUKDFQObKtAUggMUwXzuXBSQ1ruWGQzgEHr+oeR9aqE0STEU5JYBySwDAObAaDpUReCx7tXSpy5mw9Aw9hUxGjKSYDuAJ1sS46+wrMmFiFJBSWIIPmLRY1f46tzQ0n7vTX+8H9CP8AtR/41mU4HFCVhTgFIKkugYgKgOUFKoYnUu12NqARUKSLx/FQGsy5TDuLs0va9mbzeiqwLcyS4BLGz6SBzB7Ch4LuGfyeBrbRqKoqykzlfKWdpJUA2gcEgf29KqBiGN3feP518xTOPiZ1FZCQoklSWCA/RKQAkdBVIObKIEiJhgSbkC5uzno1WUShgWIICmcKEg3Ds7KN5BOlVK5hpBUEiQoju+oBCSzu0A2q4xAAQQHLSbpYmB1MAlrVzDSS6o7EE3uRHveYmjoaXAM6WZvfStINo+Kp3SglWHdyMst8xDqZTAOxNGRhAF1kkXKReACQNCHLE9CWp/hFJOISUBCC+fKLAlxyuEPYCyY3FU4/hzi5sTMCT8zvmic0JgECG2kAMaYq4HH5wAVqSQAEnmU2UQn5gwLJBP5Xsa3OIVhhCMuIlYJ5XdwtgwCmyqbMkljYiLGvNYoRhAEcywRBSlsnzK87hyLRQ8QqIbMSklSsxcuoA6tmliNq22L4afjmEhSiApGbM+cJhiqYFpFsuulIDhEjBUsrAUFDKnUpYkswIADDaVdacxPElYq0rxXStKQgZUoSWCcrZUi7atM1TA8Pz5RiL5fmLMkhOTMrKVkJKmsCZPk+qMzDwxqGBcOXAzAPsTqB53FwvxHClgQlRaSWdOVnBLOx+Y3pkpYFQIUxYgtILuwNxcP1G1Dxl5ifhpyOTAVm5TDFzLBhaXqVoURgnOAeUuBNweoNpGrNXMRDAKtzECAHytLCzS/fvTP+xxFqU6VKUM2YsVF0klZWXggAkk6Jm70D/bqy4hYMhnIKdVZYBLqF/ldnmKNMLFwQBmSoEGG/MCAkkNdnUwOuU1VOE6SWHKz8wBl2IBLkRLA+TiulbhiogJBKUyzkgFtASACTrl7VXGxQqTcADyAYE+QHeoSuIrQfK5Ie4+2HtVQoszliXbRw7Ftw59TRsbCyFaVuFBtjOrl4DE2eW70CoqGo1dSQ8hx6dq5WZZy3R/v6+9dV2Olz0qBPb1H2/SihIDtmBukszhyD27zYjqMyW0Z+tgoRPaj4uOvFxM+IoAkAFTABmA/INEtYPQsLAUtzGjAkudAE9uug8iXh+HJBVBYAsTeWg6s4eYilBUQ6VKAUwBlnYztcjo1no+ItBObIpKCAN+YAPzEM+sCAQOpvi4qlIQC+VAyIaMrl2UWmH1h/KphYTAqMhoIkAn5QqCNDEGHtVSpwoYmApk6lssXu7gl2+oprhAEqw1JJJgglgEkEuJcEQDpel+EJysxyWJggSD2NrHetLHRhhROGpTMwzSokXKoAEAsz2HVrBouCp5JZ3MM5fe2oH6UVWC5h72IYnyeH71XhMEOl1EJDEyL3YEdN2rSwmwkYawsA5iFJRCkgMQpy7E5jb+mb04DDx0lRV0BvJgE7WiucEjPmGXNy2ctuVerkWF+1OY2CoqCpSlQUymZ0sx2BJZr/ALVo/h/AZSTKQAVkpUxOUEqO2ZhA161MVl4nAhJKChSSgZuYECz2Z9mJ82ehrVylIJUnR1PoHVI6CK9DxqSpR+IlJMnMfzZyVZyYLutxbSKzcfhgMxZRIF4sCAzagWcfvS+vtrWIFpSoZkkhg6WALvZNwYG1zQ+IYrDpSkkyxfLJcgJYMxsNritHhypCsyUhRAJ5khYE6pIO4uId9KX4lXPlCc0MAEoBBAcNlJCiLvdRg3FCtCOLjZ8oIskJBgEcgDEwMoIN53JpXFwSggqS40d2VfUG0ERqkjQ1cYgL5jswIJ+a5ghmnvHlX4pDtE3eXcGCNiAY/ajcOBwpUqywADl1AAY5bCLyYe5oa8U5QgE5QXawzWJ6nR9gNqLxWYsSUn5iFBnXzSolgpcksVTGjVQ4pUkJITccxABZmAf+kCiUAomFhBTuQlkkyFFyLJgFibAmNyKheWvILMRYvaGZ7dxQwKhIE9qtn6moAGU5OYMzAEGZcvEWYF+lVzGsgiQWMA6kseWWnZ3HtXdZNrG9rV0ASCCC8hmYd9GOjVEJclJBJmwmHJNjADk9BVY1h4sfDKQ+YlymS8MQ0y13ZoYkuPDwyR+XmcbkZbwHKfTTZ65i8QVM4GYEuucyiWlR1Zne8l3plbrZ1KyhkkyflE20GaLX71UWQrIhsiSVQkuXBSQ6gH1YhiGk7BicRiJEJgMIAeVJ5ncDXTR4JaRHDyEF0LgEs5kvyqBEq11HWukhRJbWzQzTIhj287vaNEwEhWYBx5PbQHZj7CnuBwStygQmymZyCLNJZwdWEwKUXhgiLR0zXsNWaZ0rR4bDOVTJC5vlezsQpuUGSwvlmwaiKhaQ4Dk/lh3OxDhgzyHsPLuNhDMQtVrhi7lX5nMK/wCm3maqMNWZnYkdfRhrp5miszgocgpZRJBGjNaYhncd6UQEYgcAZnFrJcPqT9969R+GuG+ZBP8AzOUA8hdwC4ch2cAnc1icUvMRBKQMqbuEtIE2JeP7iK2eAwlLS6oJBIUB80/mJseaS+s0+M8jTKuDSCtkukLI0KmSCXEyGI7ctZXieAQLluYZSmUggKCiliA4mC4ynz1OGKkgIjXNmysQISWCYZ1O7wBasviEkQWY/mYv2gks407606LH4paQpxzJA5QRDXKb/LmLNMPWPjkF8wkJEyGYizBjEOd+1amKSZZmJdhvmeCCIkfpQcbAZGZUJIc8zueZgUmT8okN815DcacYrEh3Zp+97D6TXFLU2WfzFiWAB+Yp0DtPYbU/gYOYpLEOUJcgXUYjQMLS+4dqFxuKTyYmZWSAVqlOrf8AS6ipt9b0DlZ+IkAxMvmDyCzRYWPrXOHIlwS4LSAx0JiWmHEtLOCY5golJkgxBfMLdSQQGvPdgrJLksCD2LzpRpxVYZ3vDOCC13G1h/3VfiMVK2VlSjKEJKUBQzBIY4hJcZiwfqbVRKyxSD8zR+9cYApBLf1MHImYLA7s9RUGTIfmz5g1suVi765ny2hn6VPjD/8AWj/3f+VUUnazkfflVayj/EggKh3ZyztJ7sW86giC97bUbgsQIUSvDQvMkpAXmYE8ublIkX1kURJzKk/MQbXLzq4nakNBCyQAwPVi5c670zh4ac7By5AAEPZ3cOxdWkRsanxHWSAEuRF8s9XJkWL1MMgFJF4uBve52qosSx2BeHs9nJgifraj4CCADFyHcPYA+TFpi7a1c4AcSw5dDq4UQDDAg0QYYMpUQwgsW7O8S5j/ABRoqFOUlcgACAkflYCzEwdHcO5p7hwnKzkMLRzl4j8pDu7lp3oHDYbFRV8wd4eG3fc/5rTyhSgWZ2SAwhgzkKPMSHvq1WQKEolep2e4Z3t3c3vXDw25N7/M5AOWOW5ABn1tR8NJAIZBJLAEAmTeHGpm4c7RfjMQ4ZTlJBSCUlKpH5SAqCxDnRnNpd+mL8KsRyqaX1KQ7kCAnX6Wr0+Hw6MiGWPmE2YdvmBETYt6+ew+GIEpAUY5wypYgz8ukvYHz9T4SnCKU5mOJdXW4LluWCB63cVeP4Su4CFJBCcrj/7jOWcqlweZ35i0JrG4vEGQsSBol9yAT8zsZPkL16vjsYDCJDDmh9jtHNc+leO45acwygdvmuY2dhp01p9QL2yuJ4pRYulwWEOpTS6tFCTvrpWdxy1g8xUQwSlUh0gDlD6MseRGhrT4hKipW4CnaTYvFxAJ0+Ws/jOHcZkj+pWUMSlugUSkDcgQ+xNcqcZxUMoAOin5Q5LhgHN4Ehnte/cThmQHJVAUR8vw1KLFLG5KUpJZovFOcTxuYoOIDlwyGdIUwzKU2UslYzPBuCROgf8Ai2KnAxMFJAw8QjOksc2Ukp0YM5sdthQpxkYqEhbQR0dh2e7R3q2ClIUnMSxBchwzghi4FjfRnvV8wZAQ2YmT/cSIJJZgAG/6i9VxioPmUczNd3Bcs76u579aJhfGKUZM3IqSAXndj8pjZ2obAJLpcqAKVORlYywBYuIn+ati4akpBKVBKw6SQQFMWdJZiAYjWhrJZjYdLPP71CiqReWYReZAbpBJnaqVYCr/AB1f1GophWEIZWYksntIkPB6BxN6ujCykXzAlxZmZj6k6ULDxLOHe5lz0c2imsNOIEqAS4BZZyOxJEKUziUwO/WmBrhsHO4SE5l5eWHVmOjAhLOdUiBqGoOCRINunlbN5HyrpQSywYexN9TDmHLXlvQmAlnOUNN+ri28v/iqgvD4ByzdXyuH5XLl35SClrHWzS/wuCkpWkBDkpGZSgMoJLsDcWeCzUngrGoizwbXAB3379RWnwWMEOUwoGQoIKDlBzJUCCFMQlgXvZ6vaVEpkh0G4LMAWgEKYFQMmJMPTuBiBspBESHaHezOfN4F7UFBKiWgOeUOzzAMsw727U7w6FSE+gP9Ic7OQC2tKBRODk5SwTqWclniJY9LQdKMrhgQQr8xfcw85XY/muQZua7g4CgXYCczsSC4dLDrH61oYOElSQdSOZwwzO9wdQ2g1g69OhYeNw2VKTlU5OpbzDMQeki1MeHkpxHQFhJzAkF7toLtLzqI3v4ji5GQZCbpKmB2jSSfLpSyeLBDMC6XCgwsTswJ170eia3F+IAIOGwNkpU55WN7STP6GsziVFQvyvqOpI9XVBfzqy+NSQMqAkkZTlN+Vjexdy3WgLXmcF8z6GJPm5s38VdGleJxQoZpUXUWIDEqZ7evdooH+5zDCw1IRlBBISEBR/qcqYkqAsVbUbiEKjPmTmHKVOYeP/S+s2LCsziyQHMuA7guHHU923vFCrFePx8ylAgISQ45SEpzMpIDAkBgG18qzcZgpTQljGYFogQADJ2rQ4pIUgSxSDB5iXazGIJVIAHnSeKQ8jNbdujMzRRpQqEpJAYoSycyvnY2KgGEPpLbmqp4bMpTqASlJ5zmYsklAkO6ssBvRixFpvlBecxukXYW5dpPpQ1YakkpLFntlOuU8wMh7EEixomDiGCCC7BnJjczd+u5boAEszw9n1a7dnmmuIYkE5YSxZ9HDnV7GhYTOoqJSWUU5Uhs+ibjKmTIdtqJRVOGMwTmGU/mIUwi7M/tpQcp6eopnjsEoKXIUFISpJDfKRFpBBBDFjD7UrUJoYaAlz85s7mIgwRbzEUbBSWYfKohrMS7DNMWMdPOqYeGzmfLRzr0j2FPcPgsoZgAoAnmDgsHTFlbzB610cgs7ZcqSkh3LmzBh7f+6m8IFZclyXl93Mvo5731quCpbEKKmVzM0OxD22JtZ96NIGV4Fg4YtZXUAqLH+6smuYCLKIdKWgm4a27MK0MJeZE8xgvJUBqkSxSzm0FutKEDKXd3izdbdx70xhBkxdhIfyO1iBGgF3eqxjCLO4dwfItBs4IM9bb05hLLfmLnMXNzvPnSvDB2IvDEPH0Lv9K1MBDhkyDAJIBN2cE7vT4wLTeAsgpIBOWSAS43EWPkPetbw7icmVQDkHqQTb1c371iYOFzh0tMj+LitfEK0IDJJc8o6htrn7mnB0j4tw6cNanxHcgqSkykOHS4gmBfp5Yg4dISrEdJCeUpJAJJdTgS4g7S17FjxXjAtQYMRqzB2kdGm2phqzVq5tCBsBaNxfuOsvQdBwQvDzMkSRtZtBLHNBbe+nNCAGYuxBcBtXgD+KicBz2DSAIZ77y89hRMfAUkkENd76Eh5gy/vWG4TxiS2oDgXaXdjfdvM9aR4osABAysRJKi5PpWnjYpCl5gkgl1MGBHSxSmOlxSfwswkhwQWLsQTvZp1bWtWZuVRJOsl9SHnvrU4kpUxYgiFqUkuVEuRdnS5ktGmlGxsxQoBikcxgnLpo8OWc/U0r8IsTul5KeYA6S5Lto99A9BROKwjiEpCl5wnm+JGYpBJcqbKwSzF5DAmsvGSVNZ2OoEAdbMBr0bSn8XiMQLxOZ1qzJUpQCiQQczkgyRqJofEJOVBUFJCkFiBCmUoBQe4zEgkRdpepShFRKSNCPynQer7/ZoeISWYMQDYGUzPYCH6dKZxMXNzKGblaSSWBu7yQBlFw3agjiVBJSlSgDcd4Ym7MSGtJo04HhJBzD0LOQzmJEnaaDl6UVQI2gMAWN3tuzu9weooDUSjSwoZ/sj+adEqzREkmQoiSWIYibNI0oOElN3DTFyNBMal4J62lhQEQ0biS5t6DrD611cva2GhQ5ruCz+j3u4LA96Z4fCNmckxadmVpf2qvD4CSRJyBUkB1AHUh2MCwOho6lZi5d2AeZ0vrYfd8y+KCQIYNDEkXMdDrp7yZKPzAEJciWLas5uQ/uKoNCHtOzyfpv/AEmio6ODqZjqdtfL3qU3w4Lq5uuvMQeupetXw/w1S1ZEAEqhiUjmLdRrA96zAAbBv36Dzp/N/QABlALMZaTMzJvHlCkGnzyoUl1EpUAEsFBhfmjLIMMfm862Tw4XhKIAAIiXyp2E/f1wuBw1KUQmQ5GXXzhon3tRuNxlJRkSDlk7ljpfSKaawcXECcRnTlCiXFwHZiQZgW69TTh4dGVOQpUXeA5s+aY7xoLy2fjOSc7vlABE5RmG7wdwRc6GtTgEhADpzmCQolIILuOWZ3Bt0oEFiJSkAD+1zcWDnq+3TSKXxsFKikCxIdyEgzM2SPubU/jYYIAZMs5b5WgAqmMrlhruazeOICQBKtY7WmC+wp9QSmOt+WIhwGEvJNzJ16CgMFFp0nUABra3PZqZC2HzSQ8gBjd+9w3Ub0ocJ/k3LGHOtndmfpQqucZhXSCFAPzZSMozEuUt1cnmazxSI+QPodBDf3SAPyz36ktJWgEZg4Dki2aHA6E2f6tXONUMgSRzJZJBcZQHZLFWpJUSG+YxrRq6QyBiFFpdRSEKLEGzEaaO1J5izMVAHV2YGAWsL2P5qZxkPAGWHLhmBNhqUs0n/NeL4lWJ/wAwuoCFSSEgQLsQ3p9IsoHGpWAfiQQxkByFjMCNSCCC5360txYDgJRlLMZMlzIzEsNILcvWjYSUgkqYt+U5g5MMC1wSDLOAZrnH4WXEKOVTHLmSoqSq45VKZx16UcKUonEUnMkEjMGUDqAQZfqAfKhenvRlpI/LYs8kP3kG2m1c+Or+r3om0uHQNXrQw8YkZeSQBCQ8dd9y8xQ+CWAQnEJyKAfKlJLCUs7S9WFoeB/n6+1dHEXCcFwVOXB0vcP5kGZemlpSAAm/KSSHLsxlrZtG0uaW4dZEQ3a+stNMjCZoaOhez/4rEcwMNClcywnlecxKlNuBcncNYdasMMhUvOwiS0GxDgiIikjLnbXZ/sUXAVvJe37ftV7StBKGLhyAWBIY9rm23WmsPEcmHJcwPtmmlwtRABJYaHdgIBuWAm8DargFMs37i9+rUwrZ4LFZJUIU4Zi9wAZex++tMTxNWXERldShltMt0ef1o/DrRkknMAWIl1FgEl2KYfe/WksNABzKDmDo0Xd4VfXpV6jRlcXjMwcPFtnP+f8ANNcLjlmdyXYEHl7DzLH6GleMUHJZ3FzoNOVjljrrVMNRBBJl2HMCQwDS8BiNR7QelegxOCZIIse8ktu1n9q8/wCIYKgQR3BHS1a/AYpxCHUHdwXbr0A19aHx2HdBsCDps9x5R3p5oMTK5k3HlpegY5BgkgCPIOxG8vpT2JhAqYx+gF/oaTxk80gEDqGIH72fV6OKWPDrUyEjMVNlDnmJiHvIbuIpRauUXeRsGuG8yfXvTalAhXS0trttA9KAtwElJsXDQUq77sKPRFcYl/mKgOVJj5bfT60Pi8AhSmQQBJgmIGZyHAf6tTK+HUVKAAOUOqQLRmctqRS+IhSlJLtmgKUSEsIBzKuBI6NRUBS1Agu5bS6QCDynQhtKBjIXlS5eCU84hId2cwXeNdAatixoQbjoCxDVXHSAACoEQYln0YgSC76HfeFAFYgIMSWCZMS5gu7l9bmh/AV/SfSrYiQTDtoW0v6h5qZR09R+9F01r4R1A00fs9707hpykOH6FwD2a370DBQMurn5bQ1369m96bw0kEkQW0cwznfS9NxTCTDhhbvq/Tv/AJpvCV0MECWILto3tU/2pKQQpKySeRIOccoJJGWBcOCbHSoltHd/bRoveaurXUYew3Pkzv5CaPguJzMYa7wXj+mR0q+EAFFyxDkEb6TVU4Tnzq9IZQXAEtuTcg39Db/FPoWkkEgMGZi/ygA/M5YmZiT2pFQADMztLEFmgh9C79aukLYSWS7dN+15pTwla6eGR86nSCICXEpYQSDJMxA6U38VkEgJCubUAuQxDPby1rIw1lmMgksM0Dvpqa2U4CFIIIdRZgBCW16nWtfLRg+NELxioBWUAZso+WWMsyZgGdKyuGwgpUFk5tSHAPSHLC/0rQ8W8NxMIgLlxB6Pffaaz8AhJBkqeYsIl3O50htXYTtq9JgcN8NBVpYEgXEyHcMRfZ4oakEpdnBcDKAcxDRPU3rNwcUK5cxALaw+5GwzH1o4WflLxADwJ26z505d8BYzcYzJbvd6FjoIyqOVlA6gkByJA+XsWuDTeO5LlQmHU77DeWpPiFnVywygkksBAAmGGk3o1YVxcLcgB7l42fXTQHSg4ZbYEliSHyjfXrYUfEQGsCT0ZvS9US5JUA+USbi7P0FvNt6N8qW43CKCUqBzwZvIl56jr2tVPjFgxYgQzOGJIJOUFn6x7UbjsVS1BSzmWWKlFRUSwuSXL/tQ+Hx1oJVhqyKZQKgWhSWI8wVDq9FWbi9+jdqGsJkEXhxoXuGIeA0vc9K1DghKf/qHmU2VJdgC/OWjWAOrizp8SwcMxBIh/WfOG1rLrNUL/t9a5mPX1o60gElMgF2UdNovcO3tQeXrRx016bgsNWItkiCbSReNzc/SmeDxSlWblU2igCkw3MlppHho9aeAEMZ1hpn1gim5uAmW0kt9trTCTyi3bXuaFhCfefr9aZTl5YOrz9IrdMPw6AEl0qJLMRad3GoezaUTDQWIFhJmWtZ+vuaEjDKmAEn1PrTOGlnDkGXlo1Fr379dVntLURN9m29x+tMrwwAwPQgpkWJZy4Lvt71Xh8N/SzD72phAsAA/mb6MaUm9jofC8GcQkORlGZgCSWuIBYkaminBLcg0BEgknUGwLzHRprc8IwOcKSWIax8o6+UeVbeN4F8VCkoABUJJdldWFz1oW4fGa+dqx8Rahh4jMkm7Q+vL6xWfxCZID5iYGXRi/wCn1hq9d474GMDEhkuh3JDFYuA/dw+teT43iM2I+QNbKH7bv73rb+Gsy+QMpygltruY6aXHfR5rR4XFKgEqcNIGW4/NqNQP3DSljYWUJJBAUCXP5pILA/3AjuDXcEhWgBnpbU79qsuXwNaXHcOxhKgMrykpdpUoS0W/mkF6gF0h2cEBtCwtOnZ3D0cYxygpuHBYxlIszSS6oJL7MJXUlnBIBkD8w0fMRADEl0gyLa0r+BL43DCDmTIe5u7ZbQbUpiIDs9zGn19L07xGLnSjMxygpDJALO4cj5iVFU360sMJRAVEkgEkGQA/VmI70VA4gISOUHMLktcKhmiwHvpQsRedyoySVKVcqeZcgXc7nMbsKItHRo+230qiC9wGuWS30tfpeoulV4JjfV4bqfLWg5oylgHd99JMwG21NaGJxSiAlwwSUsAEukqzMoiVSxl7DYUlxGCxIgtDpMFtjqKjaRxUj09316GgZ+p9afWBCSLObAEuHvciIB/WlWTt7/xRpyxuYKiTqdP0+lO5nLsz+3nv1pTABa0Pfrtt5U3hwdIP3ekIiDPR/uKaQgDUKEHXX0Lj07ihFMgswNo69Z/xTSVQ2l26telImjIxiQlNiHcubEgh/N5Gw2omAhN1aS0zNnFqok2B0eH9dW29KewcIJAUFEEkgMJykS588razV9paqhOoc6xt+lWOHzPIGgvHcdulMnnUSId3n1PtaoAxBBHQ9u7Darexa/4dxQ926b6aDrXpleLHDIKgAkA6jm2Z21DV4dC/hsoK5jt+rw1/Si8Xxq8RCUqTIDbxuBpD0OfF24XCf4i434uL8VQ5VFhI/KzhgXF6xOJwwrnsJ9R9f5o/wSVBJl+79vveg8ahlQ7GztdpgddO29XqBu0spBCT1189Zih4SDLA8sqYO0gPaBIu12okt07fc/zRcJBJgBRJBcubOZBgjoXt66NoSUuLnpY/4970JaTbQT97396uzlrs7MNB7s30rpU4Aj97R2j61vQ1XDzSoZiwABu1gOwkCelLjDfYebE2foL60dUi1tQ8zckwLgfcjAAEEy4UP7YaXmdG06xvTF3nYfTr0oK4nr0+lNLSGcWc32jXf71qvwCQ+jsTsTP6GtGKFDC8EuQ8uBEf+osepoCg2s32p1ScuxZwG+sTQsVR3u3tA9qjaRxXaBBPXT/NA+Gd/enMjlv1b3NqDlHX78qja1MBF49K1cDBQ5dQIyguAQQXEAGFG+rM80lgYcP5Xn0vpTaETuKuFqIT5U58I5QpiAXGaWUYDDaDSyZfb1prDRD9h19No+lVNG4dLi0uAGGkkvvp9tTnDpWXQkkvJSly7T52JoCXU0WTcf0iTcydaLhKIYOR2859/R6fUE1gYQPyGwl9ZuAJYU9w2AUgqIZyZmAdm3ehcOgFSjluGSASQglmzXUdfMU9wvEhjlcAgBXLCegLtLGpudrIrg8ECDnYpeyQRm0Jhjatzw/w7CGErJlKmO2YtMvakuC4ZTmMzuAG2N20gXprxDEWEuhGUsoHoNfefKuV2124+I8rj4CTiLCwwP5ncB5eKwuIlSgDAt18v0r1/E8CkoJTiKCSlpcZgku7OdX8xXmuI4ViwvrIPpXSeXK+CiUEOAsJgu5Mx8sAyXbzuKUePO/39zWhjIOwI8/eaVVhnWtZvSaXWNQH3ipkS45i2pZzLuQHYxo4mjKSpOZOjyxgtaxY60Ipt9/elbG0AA9PT964gEEHr7j6UdUgDb6bdv3NRAYhTAsRcAiNwYPY1s1NLqSTJPmdhb0qIBhi36+WtHWkg2Yh3Fm/UUMj7vWHQMQEsGERAA+lzVuLQeZkoADOxiA0Oebc+dXWlzD63n1OtDWj7is2s8o9PvWaB8IdadxEUPKPsVMTWtgI5XOp3mLx50ygC7f59JrO4HiErDoLj6d9q0EVPbpexEYY+96aw0hnediBu3rQkUwnD+9/2pdJq/C4ZKglNzGmsaxWmrw3FRlCsNXPCYMm3K2s+9L8GkOCVZRYqAcsX0cE09xHiWLioSlS3CLaEaO9bz2szPJfDxVpdCSoTKXaRuNS4HpWrwPCFTKYQz9Z16lqURhgpzznfSAzervWv4IheYg8uaNGPd/I+VTl1q8T+Jwq4yFpFnLdAKT4fxADiJdYQ+csWA1J0H8eu7wuAqXIb9fsVmeIZMPMyQSYJAgpBBIfcX6NXDjy+1x6LMjD/EWIlK3QrMlVwT5jtDUvhYSUgZmWFAGNjfT3pfHwhnyyATGYB20nu1NYQysBcQwN7yXj0rvfxHnnnyTxeG5mfVw3e31pfjMMEMyRq7TtdrdK20oCgWYKcvE29tazeOBLZiWAIGuUXI9S7UpfQ8pjDKCYvYASX7etutAXhsbU/iYJeNLF9e+9LrTfXr+tXPQaWVhsbg2tXAnrR67lE3d42ab9be9b+omlSlzN6ikNTyOHVkztyvluNntfztVQzEEOYbYbnvb36VcTSOBghSgkqCQfzF2HUsCfaucRh4eVLFWaczgN/aBOzvR1YerRS601sb7EcRFV+CrY+lHWmrfFV9ioOvDcNxCkKzJJBr2HhnjuGsALOVWr714upXllx9HlwnJ9TwFWNx9abwq+b+C+NrwSASVI1G3UV7Jf4kwcoUgDK4e5UImIDPLe9dePKe3n5fHyj0GGlr6d/wBKZRO13+/5rzfh34kwVqbMAXh7HtXp8AXkHtanLK52Xj20eGw3Bn0F/ufSt/wnCIPl9fpWHwhDBn6j9ptXpfCls1hauXy306/E1fg8p615nxLhsPBxOYqUFvBOpsRBG969alVY34n4L4mG6Q6h3iuXC5Xo5zw8hijPjIfMzAPuAGPsD9zTuLwSUQVFzzAhhzPYG7NtWSpKgeYkRDw/XtQuI8VUeUzb0HavRZfTzTnPYnigGGolBLq7s32KVTmDvI327e1Xx8JRIWSySYch4/teKEvFUQATAf8AKAC80+E8OfKh4oe0A9YHpS3ErUpTqkkAQGgBgGHRqZ02+/agYqX2/nvT/ty0sMNzt/FdSij4eD5Q8v6WoeKWBLiBr9B1/arkk0dtcAqowiYAJfS9eS8W8aKTyKYjRvt6X4f8XYohYChuIP7Vy/dm+XafDzs2PZKSGgkUqpNC8N8dRighJvca+f8AFPFD10ll6ceW8fFILw6H8Onzh1Phjb79auBr5fUqVK8L7KV0GuVKzOvXovAPxbicPyqHxEdTKex/SvOVKsuJZL2+y+DfjjAUiC2ZswUziY5rJn617zwXxDDxUuhQPb7mvy+Fe9O+HeMY2AQcHEUgjYlvSpaE+OTp+pxjz21rJ8Z8eTlKEu77jT3r574D/qug4Pw+KQc4I5wYI16g9460yr8Y8KpTghtcwtDfbdKPCT7f9J8l5SeGrhEqJbrVcXw5RY9HmHAn9KpwPieEtzgrd9iPetnCxiv5w7dPS1ei8vPjp5JmZSOclLBk5SCUw+awIeSKVTw+kly1bOPgpVIDN0mlsXC8+tX7b4g8mMrAZ9OjUM4RrVXhUNPDnQGuu+XC1nnC2Db1keN4ByEjWxMM1/qK9SnCv9N/3rG8c4Q5Y27H9qnO63C5XyLjVKKjmvQK0OLxl4a8RNswKTmSCWJBLZgcpgcyZ6yaTwcBSyyQ5ryPryzNbH4f8NWVBele94PAU0zWH+FfDsXDTza17FOCyXXFej4/EfN+bnefNmHCq3+0O1W4rxJCbN51mf8AHk/1D1rX5Y5zi+Z1KlSvO+wlSpVs5bK5Z3bR7O27VmVqVYLghhOuorgFZcQJLE6C9cqyVCXD/p1qtZkqPUqVkFwOIUg5kKKTuC1eu8E/1G4nBYLy4qY+aC3QivGVKyXjL2+6eB/jTheKIZfw8Q/kXE9DZVegSQRcMK/Nb1qcF+IeIwgyMVTbEuB2e1aWyPPz+Den6DwOGSo3jcT+vamuG4UAHkcmxcxXwXh/x3xaC6VAHcD6ivWeD/6wYiQBj4QV/chvcGt9rjnPg5TzY+oJ8J2BfU/dqpxPg6VJIUlxXmOF/wBYeGjMlX/af2r0nAf6h+H4mUHGThlQcZ4HrYHvV/dxZ+nnLzn+Pmn4v/CeEucI5FB7vPSTFeDwMQ8Ji8wSprsa/R3j/gmDx2Er4SkKLQUKH1Fq/Of4p8DxOEx1YWIlaTcZwzjcGyh1FT7S9H8fDlN48rsey4P8a4GUAnKdik/4pDxP8cXCRm+leErj1ftWn6XhGh4p4orGLkZRsDWfUeo9R6OPGcZkFVValSteyvblSpUrIsL1ypUrKldFSpVaLJq1dqVVSr1ypWZdFSpUqkvS2Neu1K1ah0TDqVK0H097/pn/AM3ypv8A1c//ABv/AOv/AMKlSpP5UeL58imcC/lUqUyqxolSpWaP/9k=">
            <a:hlinkClick r:id="rId4"/>
          </p:cNvPr>
          <p:cNvSpPr>
            <a:spLocks noChangeAspect="1" noChangeArrowheads="1"/>
          </p:cNvSpPr>
          <p:nvPr/>
        </p:nvSpPr>
        <p:spPr bwMode="auto">
          <a:xfrm>
            <a:off x="42863" y="-1790700"/>
            <a:ext cx="2543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8" descr="data:image/jpeg;base64,/9j/4AAQSkZJRgABAQAAAQABAAD/2wCEAAkGBxQTEhQUEhQWFhUWGBkYGBcYFxoaHBcYGhodHhoaGhwaHSggGBwlHBcYIjEhJSkrLi4uGB8zODMsNygtLisBCgoKDg0OGhAQGiwkHyQsLCwsLCwsLCwsLCwsLCwsLCwsLCwsLCwsLCwsLCwsLCwsLCwsLCwsLCwsLCwsLCwsLP/AABEIAREAuQMBIgACEQEDEQH/xAAcAAACAwEBAQEAAAAAAAAAAAADBAACBQEGBwj/xABAEAABAwIEBAQEBQMCBQMFAAABAhEhADEDEkFRBCJhcQWBkaETMrHwBkLB0eFSYvEHFBUzcpLSgqLCI0NEU4P/xAAZAQEBAQEBAQAAAAAAAAAAAAACAQADBAX/xAAjEQEBAQACAgIBBQEAAAAAAAAAARECMSFBAxJRBBMyYaEi/9oADAMBAAIRAxEAPwD5GFdS8W+4/ijY2CEowyMRKisEqQMz4bFgFOACSJDExQlYhYJc5QSQNASzn2HpXKzJXaa8P4oYeYlIUopKQFJCksoEKJDjmDgjr2oaUOvmLTMbnQAdbVmUwyJfWAXgSC5DSGFux0qyUv67gDrf61UkElg3TQdHN6IrCZi4l4eQxZjDPD9qqD4vClK1oxCrDUkEZSkkuJCDIZ99ILGgYTvyljVMsXFGOEVJK421LnZ2Z7m+lVBcHEITlCuVRcgmHFumvSmMDBBBzEMOrOHaCxbd+9UGFyBaVJD5hkDuGADkt+Zz/wBptFPcJxCkrzIJwyDmZKjyk/0kkqBM6m4pQKv4ThZS5JEfMJy6jUXI9BVPFUgjMVoIZmSrVnEKAJB6ajYtTR4zHxicMnMFKJ1JBVdT3Ci17mu/8BfDJd5SEpIOZbiAIZ7jQMN6eXB9vNfGIt0Oon/DiN6rBVDMdJh9BrBjq1OYfDp1AILs6wkvyySQHEsz/wBVcTwoAACXKhBPoWAaMzyXkd35ZXTYDhLDutIWlJJaRnlyCQoFIYkxNh1C60kXuWVNyCHB86f/ANoflKSSQMtwZDwNSfeulCFMcRasoLABgWIhQhmcTEMNTWxpyIhUkglMcrXLxuGh3I7NNdxMQXSkhxId0v01AtBJkXouDw4KwFQARmIIszllEsFEAtedDahYqxDJKRoHuO+piSzOLCsoKhc/fpRcBYQUKDFQObKtAUggMUwXzuXBSQ1ruWGQzgEHr+oeR9aqE0STEU5JYBySwDAObAaDpUReCx7tXSpy5mw9Aw9hUxGjKSYDuAJ1sS46+wrMmFiFJBSWIIPmLRY1f46tzQ0n7vTX+8H9CP8AtR/41mU4HFCVhTgFIKkugYgKgOUFKoYnUu12NqARUKSLx/FQGsy5TDuLs0va9mbzeiqwLcyS4BLGz6SBzB7Ch4LuGfyeBrbRqKoqykzlfKWdpJUA2gcEgf29KqBiGN3feP518xTOPiZ1FZCQoklSWCA/RKQAkdBVIObKIEiJhgSbkC5uzno1WUShgWIICmcKEg3Ds7KN5BOlVK5hpBUEiQoju+oBCSzu0A2q4xAAQQHLSbpYmB1MAlrVzDSS6o7EE3uRHveYmjoaXAM6WZvfStINo+Kp3SglWHdyMst8xDqZTAOxNGRhAF1kkXKReACQNCHLE9CWp/hFJOISUBCC+fKLAlxyuEPYCyY3FU4/hzi5sTMCT8zvmic0JgECG2kAMaYq4HH5wAVqSQAEnmU2UQn5gwLJBP5Xsa3OIVhhCMuIlYJ5XdwtgwCmyqbMkljYiLGvNYoRhAEcywRBSlsnzK87hyLRQ8QqIbMSklSsxcuoA6tmliNq22L4afjmEhSiApGbM+cJhiqYFpFsuulIDhEjBUsrAUFDKnUpYkswIADDaVdacxPElYq0rxXStKQgZUoSWCcrZUi7atM1TA8Pz5RiL5fmLMkhOTMrKVkJKmsCZPk+qMzDwxqGBcOXAzAPsTqB53FwvxHClgQlRaSWdOVnBLOx+Y3pkpYFQIUxYgtILuwNxcP1G1Dxl5ifhpyOTAVm5TDFzLBhaXqVoURgnOAeUuBNweoNpGrNXMRDAKtzECAHytLCzS/fvTP+xxFqU6VKUM2YsVF0klZWXggAkk6Jm70D/bqy4hYMhnIKdVZYBLqF/ldnmKNMLFwQBmSoEGG/MCAkkNdnUwOuU1VOE6SWHKz8wBl2IBLkRLA+TiulbhiogJBKUyzkgFtASACTrl7VXGxQqTcADyAYE+QHeoSuIrQfK5Ie4+2HtVQoszliXbRw7Ftw59TRsbCyFaVuFBtjOrl4DE2eW70CoqGo1dSQ8hx6dq5WZZy3R/v6+9dV2Olz0qBPb1H2/SihIDtmBukszhyD27zYjqMyW0Z+tgoRPaj4uOvFxM+IoAkAFTABmA/INEtYPQsLAUtzGjAkudAE9uug8iXh+HJBVBYAsTeWg6s4eYilBUQ6VKAUwBlnYztcjo1no+ItBObIpKCAN+YAPzEM+sCAQOpvi4qlIQC+VAyIaMrl2UWmH1h/KphYTAqMhoIkAn5QqCNDEGHtVSpwoYmApk6lssXu7gl2+oprhAEqw1JJJgglgEkEuJcEQDpel+EJysxyWJggSD2NrHetLHRhhROGpTMwzSokXKoAEAsz2HVrBouCp5JZ3MM5fe2oH6UVWC5h72IYnyeH71XhMEOl1EJDEyL3YEdN2rSwmwkYawsA5iFJRCkgMQpy7E5jb+mb04DDx0lRV0BvJgE7WiucEjPmGXNy2ctuVerkWF+1OY2CoqCpSlQUymZ0sx2BJZr/ALVo/h/AZSTKQAVkpUxOUEqO2ZhA161MVl4nAhJKChSSgZuYECz2Z9mJ82ehrVylIJUnR1PoHVI6CK9DxqSpR+IlJMnMfzZyVZyYLutxbSKzcfhgMxZRIF4sCAzagWcfvS+vtrWIFpSoZkkhg6WALvZNwYG1zQ+IYrDpSkkyxfLJcgJYMxsNritHhypCsyUhRAJ5khYE6pIO4uId9KX4lXPlCc0MAEoBBAcNlJCiLvdRg3FCtCOLjZ8oIskJBgEcgDEwMoIN53JpXFwSggqS40d2VfUG0ERqkjQ1cYgL5jswIJ+a5ghmnvHlX4pDtE3eXcGCNiAY/ajcOBwpUqywADl1AAY5bCLyYe5oa8U5QgE5QXawzWJ6nR9gNqLxWYsSUn5iFBnXzSolgpcksVTGjVQ4pUkJITccxABZmAf+kCiUAomFhBTuQlkkyFFyLJgFibAmNyKheWvILMRYvaGZ7dxQwKhIE9qtn6moAGU5OYMzAEGZcvEWYF+lVzGsgiQWMA6kseWWnZ3HtXdZNrG9rV0ASCCC8hmYd9GOjVEJclJBJmwmHJNjADk9BVY1h4sfDKQ+YlymS8MQ0y13ZoYkuPDwyR+XmcbkZbwHKfTTZ65i8QVM4GYEuucyiWlR1Zne8l3plbrZ1KyhkkyflE20GaLX71UWQrIhsiSVQkuXBSQ6gH1YhiGk7BicRiJEJgMIAeVJ5ncDXTR4JaRHDyEF0LgEs5kvyqBEq11HWukhRJbWzQzTIhj287vaNEwEhWYBx5PbQHZj7CnuBwStygQmymZyCLNJZwdWEwKUXhgiLR0zXsNWaZ0rR4bDOVTJC5vlezsQpuUGSwvlmwaiKhaQ4Dk/lh3OxDhgzyHsPLuNhDMQtVrhi7lX5nMK/wCm3maqMNWZnYkdfRhrp5miszgocgpZRJBGjNaYhncd6UQEYgcAZnFrJcPqT9969R+GuG+ZBP8AzOUA8hdwC4ch2cAnc1icUvMRBKQMqbuEtIE2JeP7iK2eAwlLS6oJBIUB80/mJseaS+s0+M8jTKuDSCtkukLI0KmSCXEyGI7ctZXieAQLluYZSmUggKCiliA4mC4ynz1OGKkgIjXNmysQISWCYZ1O7wBasviEkQWY/mYv2gks407606LH4paQpxzJA5QRDXKb/LmLNMPWPjkF8wkJEyGYizBjEOd+1amKSZZmJdhvmeCCIkfpQcbAZGZUJIc8zueZgUmT8okN815DcacYrEh3Zp+97D6TXFLU2WfzFiWAB+Yp0DtPYbU/gYOYpLEOUJcgXUYjQMLS+4dqFxuKTyYmZWSAVqlOrf8AS6ipt9b0DlZ+IkAxMvmDyCzRYWPrXOHIlwS4LSAx0JiWmHEtLOCY5golJkgxBfMLdSQQGvPdgrJLksCD2LzpRpxVYZ3vDOCC13G1h/3VfiMVK2VlSjKEJKUBQzBIY4hJcZiwfqbVRKyxSD8zR+9cYApBLf1MHImYLA7s9RUGTIfmz5g1suVi765ny2hn6VPjD/8AWj/3f+VUUnazkfflVayj/EggKh3ZyztJ7sW86giC97bUbgsQIUSvDQvMkpAXmYE8ublIkX1kURJzKk/MQbXLzq4nakNBCyQAwPVi5c670zh4ac7By5AAEPZ3cOxdWkRsanxHWSAEuRF8s9XJkWL1MMgFJF4uBve52qosSx2BeHs9nJgifraj4CCADFyHcPYA+TFpi7a1c4AcSw5dDq4UQDDAg0QYYMpUQwgsW7O8S5j/ABRoqFOUlcgACAkflYCzEwdHcO5p7hwnKzkMLRzl4j8pDu7lp3oHDYbFRV8wd4eG3fc/5rTyhSgWZ2SAwhgzkKPMSHvq1WQKEolep2e4Z3t3c3vXDw25N7/M5AOWOW5ABn1tR8NJAIZBJLAEAmTeHGpm4c7RfjMQ4ZTlJBSCUlKpH5SAqCxDnRnNpd+mL8KsRyqaX1KQ7kCAnX6Wr0+Hw6MiGWPmE2YdvmBETYt6+ew+GIEpAUY5wypYgz8ukvYHz9T4SnCKU5mOJdXW4LluWCB63cVeP4Su4CFJBCcrj/7jOWcqlweZ35i0JrG4vEGQsSBol9yAT8zsZPkL16vjsYDCJDDmh9jtHNc+leO45acwygdvmuY2dhp01p9QL2yuJ4pRYulwWEOpTS6tFCTvrpWdxy1g8xUQwSlUh0gDlD6MseRGhrT4hKipW4CnaTYvFxAJ0+Ws/jOHcZkj+pWUMSlugUSkDcgQ+xNcqcZxUMoAOin5Q5LhgHN4Ehnte/cThmQHJVAUR8vw1KLFLG5KUpJZovFOcTxuYoOIDlwyGdIUwzKU2UslYzPBuCROgf8Ai2KnAxMFJAw8QjOksc2Ukp0YM5sdthQpxkYqEhbQR0dh2e7R3q2ClIUnMSxBchwzghi4FjfRnvV8wZAQ2YmT/cSIJJZgAG/6i9VxioPmUczNd3Bcs76u579aJhfGKUZM3IqSAXndj8pjZ2obAJLpcqAKVORlYywBYuIn+ati4akpBKVBKw6SQQFMWdJZiAYjWhrJZjYdLPP71CiqReWYReZAbpBJnaqVYCr/AB1f1GophWEIZWYksntIkPB6BxN6ujCykXzAlxZmZj6k6ULDxLOHe5lz0c2imsNOIEqAS4BZZyOxJEKUziUwO/WmBrhsHO4SE5l5eWHVmOjAhLOdUiBqGoOCRINunlbN5HyrpQSywYexN9TDmHLXlvQmAlnOUNN+ri28v/iqgvD4ByzdXyuH5XLl35SClrHWzS/wuCkpWkBDkpGZSgMoJLsDcWeCzUngrGoizwbXAB3379RWnwWMEOUwoGQoIKDlBzJUCCFMQlgXvZ6vaVEpkh0G4LMAWgEKYFQMmJMPTuBiBspBESHaHezOfN4F7UFBKiWgOeUOzzAMsw727U7w6FSE+gP9Ic7OQC2tKBRODk5SwTqWclniJY9LQdKMrhgQQr8xfcw85XY/muQZua7g4CgXYCczsSC4dLDrH61oYOElSQdSOZwwzO9wdQ2g1g69OhYeNw2VKTlU5OpbzDMQeki1MeHkpxHQFhJzAkF7toLtLzqI3v4ji5GQZCbpKmB2jSSfLpSyeLBDMC6XCgwsTswJ170eia3F+IAIOGwNkpU55WN7STP6GsziVFQvyvqOpI9XVBfzqy+NSQMqAkkZTlN+Vjexdy3WgLXmcF8z6GJPm5s38VdGleJxQoZpUXUWIDEqZ7evdooH+5zDCw1IRlBBISEBR/qcqYkqAsVbUbiEKjPmTmHKVOYeP/S+s2LCsziyQHMuA7guHHU923vFCrFePx8ylAgISQ45SEpzMpIDAkBgG18qzcZgpTQljGYFogQADJ2rQ4pIUgSxSDB5iXazGIJVIAHnSeKQ8jNbdujMzRRpQqEpJAYoSycyvnY2KgGEPpLbmqp4bMpTqASlJ5zmYsklAkO6ssBvRixFpvlBecxukXYW5dpPpQ1YakkpLFntlOuU8wMh7EEixomDiGCCC7BnJjczd+u5boAEszw9n1a7dnmmuIYkE5YSxZ9HDnV7GhYTOoqJSWUU5Uhs+ibjKmTIdtqJRVOGMwTmGU/mIUwi7M/tpQcp6eopnjsEoKXIUFISpJDfKRFpBBBDFjD7UrUJoYaAlz85s7mIgwRbzEUbBSWYfKohrMS7DNMWMdPOqYeGzmfLRzr0j2FPcPgsoZgAoAnmDgsHTFlbzB610cgs7ZcqSkh3LmzBh7f+6m8IFZclyXl93Mvo5731quCpbEKKmVzM0OxD22JtZ96NIGV4Fg4YtZXUAqLH+6smuYCLKIdKWgm4a27MK0MJeZE8xgvJUBqkSxSzm0FutKEDKXd3izdbdx70xhBkxdhIfyO1iBGgF3eqxjCLO4dwfItBs4IM9bb05hLLfmLnMXNzvPnSvDB2IvDEPH0Lv9K1MBDhkyDAJIBN2cE7vT4wLTeAsgpIBOWSAS43EWPkPetbw7icmVQDkHqQTb1c371iYOFzh0tMj+LitfEK0IDJJc8o6htrn7mnB0j4tw6cNanxHcgqSkykOHS4gmBfp5Yg4dISrEdJCeUpJAJJdTgS4g7S17FjxXjAtQYMRqzB2kdGm2phqzVq5tCBsBaNxfuOsvQdBwQvDzMkSRtZtBLHNBbe+nNCAGYuxBcBtXgD+KicBz2DSAIZ77y89hRMfAUkkENd76Eh5gy/vWG4TxiS2oDgXaXdjfdvM9aR4osABAysRJKi5PpWnjYpCl5gkgl1MGBHSxSmOlxSfwswkhwQWLsQTvZp1bWtWZuVRJOsl9SHnvrU4kpUxYgiFqUkuVEuRdnS5ktGmlGxsxQoBikcxgnLpo8OWc/U0r8IsTul5KeYA6S5Lto99A9BROKwjiEpCl5wnm+JGYpBJcqbKwSzF5DAmsvGSVNZ2OoEAdbMBr0bSn8XiMQLxOZ1qzJUpQCiQQczkgyRqJofEJOVBUFJCkFiBCmUoBQe4zEgkRdpepShFRKSNCPynQer7/ZoeISWYMQDYGUzPYCH6dKZxMXNzKGblaSSWBu7yQBlFw3agjiVBJSlSgDcd4Ym7MSGtJo04HhJBzD0LOQzmJEnaaDl6UVQI2gMAWN3tuzu9weooDUSjSwoZ/sj+adEqzREkmQoiSWIYibNI0oOElN3DTFyNBMal4J62lhQEQ0biS5t6DrD611cva2GhQ5ruCz+j3u4LA96Z4fCNmckxadmVpf2qvD4CSRJyBUkB1AHUh2MCwOho6lZi5d2AeZ0vrYfd8y+KCQIYNDEkXMdDrp7yZKPzAEJciWLas5uQ/uKoNCHtOzyfpv/AEmio6ODqZjqdtfL3qU3w4Lq5uuvMQeupetXw/w1S1ZEAEqhiUjmLdRrA96zAAbBv36Dzp/N/QABlALMZaTMzJvHlCkGnzyoUl1EpUAEsFBhfmjLIMMfm862Tw4XhKIAAIiXyp2E/f1wuBw1KUQmQ5GXXzhon3tRuNxlJRkSDlk7ljpfSKaawcXECcRnTlCiXFwHZiQZgW69TTh4dGVOQpUXeA5s+aY7xoLy2fjOSc7vlABE5RmG7wdwRc6GtTgEhADpzmCQolIILuOWZ3Bt0oEFiJSkAD+1zcWDnq+3TSKXxsFKikCxIdyEgzM2SPubU/jYYIAZMs5b5WgAqmMrlhruazeOICQBKtY7WmC+wp9QSmOt+WIhwGEvJNzJ16CgMFFp0nUABra3PZqZC2HzSQ8gBjd+9w3Ub0ocJ/k3LGHOtndmfpQqucZhXSCFAPzZSMozEuUt1cnmazxSI+QPodBDf3SAPyz36ktJWgEZg4Dki2aHA6E2f6tXONUMgSRzJZJBcZQHZLFWpJUSG+YxrRq6QyBiFFpdRSEKLEGzEaaO1J5izMVAHV2YGAWsL2P5qZxkPAGWHLhmBNhqUs0n/NeL4lWJ/wAwuoCFSSEgQLsQ3p9IsoHGpWAfiQQxkByFjMCNSCCC5360txYDgJRlLMZMlzIzEsNILcvWjYSUgkqYt+U5g5MMC1wSDLOAZrnH4WXEKOVTHLmSoqSq45VKZx16UcKUonEUnMkEjMGUDqAQZfqAfKhenvRlpI/LYs8kP3kG2m1c+Or+r3om0uHQNXrQw8YkZeSQBCQ8dd9y8xQ+CWAQnEJyKAfKlJLCUs7S9WFoeB/n6+1dHEXCcFwVOXB0vcP5kGZemlpSAAm/KSSHLsxlrZtG0uaW4dZEQ3a+stNMjCZoaOhez/4rEcwMNClcywnlecxKlNuBcncNYdasMMhUvOwiS0GxDgiIikjLnbXZ/sUXAVvJe37ftV7StBKGLhyAWBIY9rm23WmsPEcmHJcwPtmmlwtRABJYaHdgIBuWAm8DargFMs37i9+rUwrZ4LFZJUIU4Zi9wAZex++tMTxNWXERldShltMt0ef1o/DrRkknMAWIl1FgEl2KYfe/WksNABzKDmDo0Xd4VfXpV6jRlcXjMwcPFtnP+f8ANNcLjlmdyXYEHl7DzLH6GleMUHJZ3FzoNOVjljrrVMNRBBJl2HMCQwDS8BiNR7QelegxOCZIIse8ktu1n9q8/wCIYKgQR3BHS1a/AYpxCHUHdwXbr0A19aHx2HdBsCDps9x5R3p5oMTK5k3HlpegY5BgkgCPIOxG8vpT2JhAqYx+gF/oaTxk80gEDqGIH72fV6OKWPDrUyEjMVNlDnmJiHvIbuIpRauUXeRsGuG8yfXvTalAhXS0trttA9KAtwElJsXDQUq77sKPRFcYl/mKgOVJj5bfT60Pi8AhSmQQBJgmIGZyHAf6tTK+HUVKAAOUOqQLRmctqRS+IhSlJLtmgKUSEsIBzKuBI6NRUBS1Agu5bS6QCDynQhtKBjIXlS5eCU84hId2cwXeNdAatixoQbjoCxDVXHSAACoEQYln0YgSC76HfeFAFYgIMSWCZMS5gu7l9bmh/AV/SfSrYiQTDtoW0v6h5qZR09R+9F01r4R1A00fs9707hpykOH6FwD2a370DBQMurn5bQ1369m96bw0kEkQW0cwznfS9NxTCTDhhbvq/Tv/AJpvCV0MECWILto3tU/2pKQQpKySeRIOccoJJGWBcOCbHSoltHd/bRoveaurXUYew3Pkzv5CaPguJzMYa7wXj+mR0q+EAFFyxDkEb6TVU4Tnzq9IZQXAEtuTcg39Db/FPoWkkEgMGZi/ygA/M5YmZiT2pFQADMztLEFmgh9C79aukLYSWS7dN+15pTwla6eGR86nSCICXEpYQSDJMxA6U38VkEgJCubUAuQxDPby1rIw1lmMgksM0Dvpqa2U4CFIIIdRZgBCW16nWtfLRg+NELxioBWUAZso+WWMsyZgGdKyuGwgpUFk5tSHAPSHLC/0rQ8W8NxMIgLlxB6Pffaaz8AhJBkqeYsIl3O50htXYTtq9JgcN8NBVpYEgXEyHcMRfZ4oakEpdnBcDKAcxDRPU3rNwcUK5cxALaw+5GwzH1o4WflLxADwJ26z505d8BYzcYzJbvd6FjoIyqOVlA6gkByJA+XsWuDTeO5LlQmHU77DeWpPiFnVywygkksBAAmGGk3o1YVxcLcgB7l42fXTQHSg4ZbYEliSHyjfXrYUfEQGsCT0ZvS9US5JUA+USbi7P0FvNt6N8qW43CKCUqBzwZvIl56jr2tVPjFgxYgQzOGJIJOUFn6x7UbjsVS1BSzmWWKlFRUSwuSXL/tQ+Hx1oJVhqyKZQKgWhSWI8wVDq9FWbi9+jdqGsJkEXhxoXuGIeA0vc9K1DghKf/qHmU2VJdgC/OWjWAOrizp8SwcMxBIh/WfOG1rLrNUL/t9a5mPX1o60gElMgF2UdNovcO3tQeXrRx016bgsNWItkiCbSReNzc/SmeDxSlWblU2igCkw3MlppHho9aeAEMZ1hpn1gim5uAmW0kt9trTCTyi3bXuaFhCfefr9aZTl5YOrz9IrdMPw6AEl0qJLMRad3GoezaUTDQWIFhJmWtZ+vuaEjDKmAEn1PrTOGlnDkGXlo1Fr379dVntLURN9m29x+tMrwwAwPQgpkWJZy4Lvt71Xh8N/SzD72phAsAA/mb6MaUm9jofC8GcQkORlGZgCSWuIBYkaminBLcg0BEgknUGwLzHRprc8IwOcKSWIax8o6+UeVbeN4F8VCkoABUJJdldWFz1oW4fGa+dqx8Rahh4jMkm7Q+vL6xWfxCZID5iYGXRi/wCn1hq9d474GMDEhkuh3JDFYuA/dw+teT43iM2I+QNbKH7bv73rb+Gsy+QMpygltruY6aXHfR5rR4XFKgEqcNIGW4/NqNQP3DSljYWUJJBAUCXP5pILA/3AjuDXcEhWgBnpbU79qsuXwNaXHcOxhKgMrykpdpUoS0W/mkF6gF0h2cEBtCwtOnZ3D0cYxygpuHBYxlIszSS6oJL7MJXUlnBIBkD8w0fMRADEl0gyLa0r+BL43DCDmTIe5u7ZbQbUpiIDs9zGn19L07xGLnSjMxygpDJALO4cj5iVFU360sMJRAVEkgEkGQA/VmI70VA4gISOUHMLktcKhmiwHvpQsRedyoySVKVcqeZcgXc7nMbsKItHRo+230qiC9wGuWS30tfpeoulV4JjfV4bqfLWg5oylgHd99JMwG21NaGJxSiAlwwSUsAEukqzMoiVSxl7DYUlxGCxIgtDpMFtjqKjaRxUj09316GgZ+p9afWBCSLObAEuHvciIB/WlWTt7/xRpyxuYKiTqdP0+lO5nLsz+3nv1pTABa0Pfrtt5U3hwdIP3ekIiDPR/uKaQgDUKEHXX0Lj07ihFMgswNo69Z/xTSVQ2l26telImjIxiQlNiHcubEgh/N5Gw2omAhN1aS0zNnFqok2B0eH9dW29KewcIJAUFEEkgMJykS588razV9paqhOoc6xt+lWOHzPIGgvHcdulMnnUSId3n1PtaoAxBBHQ9u7Darexa/4dxQ926b6aDrXpleLHDIKgAkA6jm2Z21DV4dC/hsoK5jt+rw1/Si8Xxq8RCUqTIDbxuBpD0OfF24XCf4i434uL8VQ5VFhI/KzhgXF6xOJwwrnsJ9R9f5o/wSVBJl+79vveg8ahlQ7GztdpgddO29XqBu0spBCT1189Zih4SDLA8sqYO0gPaBIu12okt07fc/zRcJBJgBRJBcubOZBgjoXt66NoSUuLnpY/4970JaTbQT97396uzlrs7MNB7s30rpU4Aj97R2j61vQ1XDzSoZiwABu1gOwkCelLjDfYebE2foL60dUi1tQ8zckwLgfcjAAEEy4UP7YaXmdG06xvTF3nYfTr0oK4nr0+lNLSGcWc32jXf71qvwCQ+jsTsTP6GtGKFDC8EuQ8uBEf+osepoCg2s32p1ScuxZwG+sTQsVR3u3tA9qjaRxXaBBPXT/NA+Gd/enMjlv1b3NqDlHX78qja1MBF49K1cDBQ5dQIyguAQQXEAGFG+rM80lgYcP5Xn0vpTaETuKuFqIT5U58I5QpiAXGaWUYDDaDSyZfb1prDRD9h19No+lVNG4dLi0uAGGkkvvp9tTnDpWXQkkvJSly7T52JoCXU0WTcf0iTcydaLhKIYOR2859/R6fUE1gYQPyGwl9ZuAJYU9w2AUgqIZyZmAdm3ehcOgFSjluGSASQglmzXUdfMU9wvEhjlcAgBXLCegLtLGpudrIrg8ECDnYpeyQRm0Jhjatzw/w7CGErJlKmO2YtMvakuC4ZTmMzuAG2N20gXprxDEWEuhGUsoHoNfefKuV2124+I8rj4CTiLCwwP5ncB5eKwuIlSgDAt18v0r1/E8CkoJTiKCSlpcZgku7OdX8xXmuI4ViwvrIPpXSeXK+CiUEOAsJgu5Mx8sAyXbzuKUePO/39zWhjIOwI8/eaVVhnWtZvSaXWNQH3ipkS45i2pZzLuQHYxo4mjKSpOZOjyxgtaxY60Ipt9/elbG0AA9PT964gEEHr7j6UdUgDb6bdv3NRAYhTAsRcAiNwYPY1s1NLqSTJPmdhb0qIBhi36+WtHWkg2Yh3Fm/UUMj7vWHQMQEsGERAA+lzVuLQeZkoADOxiA0Oebc+dXWlzD63n1OtDWj7is2s8o9PvWaB8IdadxEUPKPsVMTWtgI5XOp3mLx50ygC7f59JrO4HiErDoLj6d9q0EVPbpexEYY+96aw0hnediBu3rQkUwnD+9/2pdJq/C4ZKglNzGmsaxWmrw3FRlCsNXPCYMm3K2s+9L8GkOCVZRYqAcsX0cE09xHiWLioSlS3CLaEaO9bz2szPJfDxVpdCSoTKXaRuNS4HpWrwPCFTKYQz9Z16lqURhgpzznfSAzervWv4IheYg8uaNGPd/I+VTl1q8T+Jwq4yFpFnLdAKT4fxADiJdYQ+csWA1J0H8eu7wuAqXIb9fsVmeIZMPMyQSYJAgpBBIfcX6NXDjy+1x6LMjD/EWIlK3QrMlVwT5jtDUvhYSUgZmWFAGNjfT3pfHwhnyyATGYB20nu1NYQysBcQwN7yXj0rvfxHnnnyTxeG5mfVw3e31pfjMMEMyRq7TtdrdK20oCgWYKcvE29tazeOBLZiWAIGuUXI9S7UpfQ8pjDKCYvYASX7etutAXhsbU/iYJeNLF9e+9LrTfXr+tXPQaWVhsbg2tXAnrR67lE3d42ab9be9b+omlSlzN6ikNTyOHVkztyvluNntfztVQzEEOYbYbnvb36VcTSOBghSgkqCQfzF2HUsCfaucRh4eVLFWaczgN/aBOzvR1YerRS601sb7EcRFV+CrY+lHWmrfFV9ioOvDcNxCkKzJJBr2HhnjuGsALOVWr714upXllx9HlwnJ9TwFWNx9abwq+b+C+NrwSASVI1G3UV7Jf4kwcoUgDK4e5UImIDPLe9dePKe3n5fHyj0GGlr6d/wBKZRO13+/5rzfh34kwVqbMAXh7HtXp8AXkHtanLK52Xj20eGw3Bn0F/ufSt/wnCIPl9fpWHwhDBn6j9ptXpfCls1hauXy306/E1fg8p615nxLhsPBxOYqUFvBOpsRBG969alVY34n4L4mG6Q6h3iuXC5Xo5zw8hijPjIfMzAPuAGPsD9zTuLwSUQVFzzAhhzPYG7NtWSpKgeYkRDw/XtQuI8VUeUzb0HavRZfTzTnPYnigGGolBLq7s32KVTmDvI327e1Xx8JRIWSySYch4/teKEvFUQATAf8AKAC80+E8OfKh4oe0A9YHpS3ErUpTqkkAQGgBgGHRqZ02+/agYqX2/nvT/ty0sMNzt/FdSij4eD5Q8v6WoeKWBLiBr9B1/arkk0dtcAqowiYAJfS9eS8W8aKTyKYjRvt6X4f8XYohYChuIP7Vy/dm+XafDzs2PZKSGgkUqpNC8N8dRighJvca+f8AFPFD10ll6ceW8fFILw6H8Onzh1Phjb79auBr5fUqVK8L7KV0GuVKzOvXovAPxbicPyqHxEdTKex/SvOVKsuJZL2+y+DfjjAUiC2ZswUziY5rJn617zwXxDDxUuhQPb7mvy+Fe9O+HeMY2AQcHEUgjYlvSpaE+OTp+pxjz21rJ8Z8eTlKEu77jT3r574D/qug4Pw+KQc4I5wYI16g9460yr8Y8KpTghtcwtDfbdKPCT7f9J8l5SeGrhEqJbrVcXw5RY9HmHAn9KpwPieEtzgrd9iPetnCxiv5w7dPS1ei8vPjp5JmZSOclLBk5SCUw+awIeSKVTw+kly1bOPgpVIDN0mlsXC8+tX7b4g8mMrAZ9OjUM4RrVXhUNPDnQGuu+XC1nnC2Db1keN4ByEjWxMM1/qK9SnCv9N/3rG8c4Q5Y27H9qnO63C5XyLjVKKjmvQK0OLxl4a8RNswKTmSCWJBLZgcpgcyZ6yaTwcBSyyQ5ryPryzNbH4f8NWVBele94PAU0zWH+FfDsXDTza17FOCyXXFej4/EfN+bnefNmHCq3+0O1W4rxJCbN51mf8AHk/1D1rX5Y5zi+Z1KlSvO+wlSpVs5bK5Z3bR7O27VmVqVYLghhOuorgFZcQJLE6C9cqyVCXD/p1qtZkqPUqVkFwOIUg5kKKTuC1eu8E/1G4nBYLy4qY+aC3QivGVKyXjL2+6eB/jTheKIZfw8Q/kXE9DZVegSQRcMK/Nb1qcF+IeIwgyMVTbEuB2e1aWyPPz+Den6DwOGSo3jcT+vamuG4UAHkcmxcxXwXh/x3xaC6VAHcD6ivWeD/6wYiQBj4QV/chvcGt9rjnPg5TzY+oJ8J2BfU/dqpxPg6VJIUlxXmOF/wBYeGjMlX/af2r0nAf6h+H4mUHGThlQcZ4HrYHvV/dxZ+nnLzn+Pmn4v/CeEucI5FB7vPSTFeDwMQ8Ji8wSprsa/R3j/gmDx2Er4SkKLQUKH1Fq/Of4p8DxOEx1YWIlaTcZwzjcGyh1FT7S9H8fDlN48rsey4P8a4GUAnKdik/4pDxP8cXCRm+leErj1ftWn6XhGh4p4orGLkZRsDWfUeo9R6OPGcZkFVValSteyvblSpUrIsL1ypUrKldFSpVaLJq1dqVVSr1ypWZdFSpUqkvS2Neu1K1ah0TDqVK0H097/pn/AM3ypv8A1c//ABv/AOv/AMKlSpP5UeL58imcC/lUqUyqxolSpWaP/9k=">
            <a:hlinkClick r:id="rId4"/>
          </p:cNvPr>
          <p:cNvSpPr>
            <a:spLocks noChangeAspect="1" noChangeArrowheads="1"/>
          </p:cNvSpPr>
          <p:nvPr/>
        </p:nvSpPr>
        <p:spPr bwMode="auto">
          <a:xfrm>
            <a:off x="195263" y="-1638300"/>
            <a:ext cx="2543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AutoShape 10" descr="data:image/jpeg;base64,/9j/4AAQSkZJRgABAQAAAQABAAD/2wCEAAkGBxQTEhQUEhQWFhUWGBkYGBcYFxoaHBcYGhodHhoaGhwaHSggGBwlHBcYIjEhJSkrLi4uGB8zODMsNygtLisBCgoKDg0OGhAQGiwkHyQsLCwsLCwsLCwsLCwsLCwsLCwsLCwsLCwsLCwsLCwsLCwsLCwsLCwsLCwsLCwsLCwsLP/AABEIAREAuQMBIgACEQEDEQH/xAAcAAACAwEBAQEAAAAAAAAAAAADBAACBQEGBwj/xABAEAABAwIEBAQEBQMCBQMFAAABAhEhADEDEkFRBCJhcQWBkaETMrHwBkLB0eFSYvEHFBUzcpLSgqLCI0NEU4P/xAAZAQEBAQEBAQAAAAAAAAAAAAACAQADBAX/xAAjEQEBAQACAgIBBQEAAAAAAAAAARECMSFBAxJRBBMyYaEi/9oADAMBAAIRAxEAPwD5GFdS8W+4/ijY2CEowyMRKisEqQMz4bFgFOACSJDExQlYhYJc5QSQNASzn2HpXKzJXaa8P4oYeYlIUopKQFJCksoEKJDjmDgjr2oaUOvmLTMbnQAdbVmUwyJfWAXgSC5DSGFux0qyUv67gDrf61UkElg3TQdHN6IrCZi4l4eQxZjDPD9qqD4vClK1oxCrDUkEZSkkuJCDIZ99ILGgYTvyljVMsXFGOEVJK421LnZ2Z7m+lVBcHEITlCuVRcgmHFumvSmMDBBBzEMOrOHaCxbd+9UGFyBaVJD5hkDuGADkt+Zz/wBptFPcJxCkrzIJwyDmZKjyk/0kkqBM6m4pQKv4ThZS5JEfMJy6jUXI9BVPFUgjMVoIZmSrVnEKAJB6ajYtTR4zHxicMnMFKJ1JBVdT3Ci17mu/8BfDJd5SEpIOZbiAIZ7jQMN6eXB9vNfGIt0Oon/DiN6rBVDMdJh9BrBjq1OYfDp1AILs6wkvyySQHEsz/wBVcTwoAACXKhBPoWAaMzyXkd35ZXTYDhLDutIWlJJaRnlyCQoFIYkxNh1C60kXuWVNyCHB86f/ANoflKSSQMtwZDwNSfeulCFMcRasoLABgWIhQhmcTEMNTWxpyIhUkglMcrXLxuGh3I7NNdxMQXSkhxId0v01AtBJkXouDw4KwFQARmIIszllEsFEAtedDahYqxDJKRoHuO+piSzOLCsoKhc/fpRcBYQUKDFQObKtAUggMUwXzuXBSQ1ruWGQzgEHr+oeR9aqE0STEU5JYBySwDAObAaDpUReCx7tXSpy5mw9Aw9hUxGjKSYDuAJ1sS46+wrMmFiFJBSWIIPmLRY1f46tzQ0n7vTX+8H9CP8AtR/41mU4HFCVhTgFIKkugYgKgOUFKoYnUu12NqARUKSLx/FQGsy5TDuLs0va9mbzeiqwLcyS4BLGz6SBzB7Ch4LuGfyeBrbRqKoqykzlfKWdpJUA2gcEgf29KqBiGN3feP518xTOPiZ1FZCQoklSWCA/RKQAkdBVIObKIEiJhgSbkC5uzno1WUShgWIICmcKEg3Ds7KN5BOlVK5hpBUEiQoju+oBCSzu0A2q4xAAQQHLSbpYmB1MAlrVzDSS6o7EE3uRHveYmjoaXAM6WZvfStINo+Kp3SglWHdyMst8xDqZTAOxNGRhAF1kkXKReACQNCHLE9CWp/hFJOISUBCC+fKLAlxyuEPYCyY3FU4/hzi5sTMCT8zvmic0JgECG2kAMaYq4HH5wAVqSQAEnmU2UQn5gwLJBP5Xsa3OIVhhCMuIlYJ5XdwtgwCmyqbMkljYiLGvNYoRhAEcywRBSlsnzK87hyLRQ8QqIbMSklSsxcuoA6tmliNq22L4afjmEhSiApGbM+cJhiqYFpFsuulIDhEjBUsrAUFDKnUpYkswIADDaVdacxPElYq0rxXStKQgZUoSWCcrZUi7atM1TA8Pz5RiL5fmLMkhOTMrKVkJKmsCZPk+qMzDwxqGBcOXAzAPsTqB53FwvxHClgQlRaSWdOVnBLOx+Y3pkpYFQIUxYgtILuwNxcP1G1Dxl5ifhpyOTAVm5TDFzLBhaXqVoURgnOAeUuBNweoNpGrNXMRDAKtzECAHytLCzS/fvTP+xxFqU6VKUM2YsVF0klZWXggAkk6Jm70D/bqy4hYMhnIKdVZYBLqF/ldnmKNMLFwQBmSoEGG/MCAkkNdnUwOuU1VOE6SWHKz8wBl2IBLkRLA+TiulbhiogJBKUyzkgFtASACTrl7VXGxQqTcADyAYE+QHeoSuIrQfK5Ie4+2HtVQoszliXbRw7Ftw59TRsbCyFaVuFBtjOrl4DE2eW70CoqGo1dSQ8hx6dq5WZZy3R/v6+9dV2Olz0qBPb1H2/SihIDtmBukszhyD27zYjqMyW0Z+tgoRPaj4uOvFxM+IoAkAFTABmA/INEtYPQsLAUtzGjAkudAE9uug8iXh+HJBVBYAsTeWg6s4eYilBUQ6VKAUwBlnYztcjo1no+ItBObIpKCAN+YAPzEM+sCAQOpvi4qlIQC+VAyIaMrl2UWmH1h/KphYTAqMhoIkAn5QqCNDEGHtVSpwoYmApk6lssXu7gl2+oprhAEqw1JJJgglgEkEuJcEQDpel+EJysxyWJggSD2NrHetLHRhhROGpTMwzSokXKoAEAsz2HVrBouCp5JZ3MM5fe2oH6UVWC5h72IYnyeH71XhMEOl1EJDEyL3YEdN2rSwmwkYawsA5iFJRCkgMQpy7E5jb+mb04DDx0lRV0BvJgE7WiucEjPmGXNy2ctuVerkWF+1OY2CoqCpSlQUymZ0sx2BJZr/ALVo/h/AZSTKQAVkpUxOUEqO2ZhA161MVl4nAhJKChSSgZuYECz2Z9mJ82ehrVylIJUnR1PoHVI6CK9DxqSpR+IlJMnMfzZyVZyYLutxbSKzcfhgMxZRIF4sCAzagWcfvS+vtrWIFpSoZkkhg6WALvZNwYG1zQ+IYrDpSkkyxfLJcgJYMxsNritHhypCsyUhRAJ5khYE6pIO4uId9KX4lXPlCc0MAEoBBAcNlJCiLvdRg3FCtCOLjZ8oIskJBgEcgDEwMoIN53JpXFwSggqS40d2VfUG0ERqkjQ1cYgL5jswIJ+a5ghmnvHlX4pDtE3eXcGCNiAY/ajcOBwpUqywADl1AAY5bCLyYe5oa8U5QgE5QXawzWJ6nR9gNqLxWYsSUn5iFBnXzSolgpcksVTGjVQ4pUkJITccxABZmAf+kCiUAomFhBTuQlkkyFFyLJgFibAmNyKheWvILMRYvaGZ7dxQwKhIE9qtn6moAGU5OYMzAEGZcvEWYF+lVzGsgiQWMA6kseWWnZ3HtXdZNrG9rV0ASCCC8hmYd9GOjVEJclJBJmwmHJNjADk9BVY1h4sfDKQ+YlymS8MQ0y13ZoYkuPDwyR+XmcbkZbwHKfTTZ65i8QVM4GYEuucyiWlR1Zne8l3plbrZ1KyhkkyflE20GaLX71UWQrIhsiSVQkuXBSQ6gH1YhiGk7BicRiJEJgMIAeVJ5ncDXTR4JaRHDyEF0LgEs5kvyqBEq11HWukhRJbWzQzTIhj287vaNEwEhWYBx5PbQHZj7CnuBwStygQmymZyCLNJZwdWEwKUXhgiLR0zXsNWaZ0rR4bDOVTJC5vlezsQpuUGSwvlmwaiKhaQ4Dk/lh3OxDhgzyHsPLuNhDMQtVrhi7lX5nMK/wCm3maqMNWZnYkdfRhrp5miszgocgpZRJBGjNaYhncd6UQEYgcAZnFrJcPqT9969R+GuG+ZBP8AzOUA8hdwC4ch2cAnc1icUvMRBKQMqbuEtIE2JeP7iK2eAwlLS6oJBIUB80/mJseaS+s0+M8jTKuDSCtkukLI0KmSCXEyGI7ctZXieAQLluYZSmUggKCiliA4mC4ynz1OGKkgIjXNmysQISWCYZ1O7wBasviEkQWY/mYv2gks407606LH4paQpxzJA5QRDXKb/LmLNMPWPjkF8wkJEyGYizBjEOd+1amKSZZmJdhvmeCCIkfpQcbAZGZUJIc8zueZgUmT8okN815DcacYrEh3Zp+97D6TXFLU2WfzFiWAB+Yp0DtPYbU/gYOYpLEOUJcgXUYjQMLS+4dqFxuKTyYmZWSAVqlOrf8AS6ipt9b0DlZ+IkAxMvmDyCzRYWPrXOHIlwS4LSAx0JiWmHEtLOCY5golJkgxBfMLdSQQGvPdgrJLksCD2LzpRpxVYZ3vDOCC13G1h/3VfiMVK2VlSjKEJKUBQzBIY4hJcZiwfqbVRKyxSD8zR+9cYApBLf1MHImYLA7s9RUGTIfmz5g1suVi765ny2hn6VPjD/8AWj/3f+VUUnazkfflVayj/EggKh3ZyztJ7sW86giC97bUbgsQIUSvDQvMkpAXmYE8ublIkX1kURJzKk/MQbXLzq4nakNBCyQAwPVi5c670zh4ac7By5AAEPZ3cOxdWkRsanxHWSAEuRF8s9XJkWL1MMgFJF4uBve52qosSx2BeHs9nJgifraj4CCADFyHcPYA+TFpi7a1c4AcSw5dDq4UQDDAg0QYYMpUQwgsW7O8S5j/ABRoqFOUlcgACAkflYCzEwdHcO5p7hwnKzkMLRzl4j8pDu7lp3oHDYbFRV8wd4eG3fc/5rTyhSgWZ2SAwhgzkKPMSHvq1WQKEolep2e4Z3t3c3vXDw25N7/M5AOWOW5ABn1tR8NJAIZBJLAEAmTeHGpm4c7RfjMQ4ZTlJBSCUlKpH5SAqCxDnRnNpd+mL8KsRyqaX1KQ7kCAnX6Wr0+Hw6MiGWPmE2YdvmBETYt6+ew+GIEpAUY5wypYgz8ukvYHz9T4SnCKU5mOJdXW4LluWCB63cVeP4Su4CFJBCcrj/7jOWcqlweZ35i0JrG4vEGQsSBol9yAT8zsZPkL16vjsYDCJDDmh9jtHNc+leO45acwygdvmuY2dhp01p9QL2yuJ4pRYulwWEOpTS6tFCTvrpWdxy1g8xUQwSlUh0gDlD6MseRGhrT4hKipW4CnaTYvFxAJ0+Ws/jOHcZkj+pWUMSlugUSkDcgQ+xNcqcZxUMoAOin5Q5LhgHN4Ehnte/cThmQHJVAUR8vw1KLFLG5KUpJZovFOcTxuYoOIDlwyGdIUwzKU2UslYzPBuCROgf8Ai2KnAxMFJAw8QjOksc2Ukp0YM5sdthQpxkYqEhbQR0dh2e7R3q2ClIUnMSxBchwzghi4FjfRnvV8wZAQ2YmT/cSIJJZgAG/6i9VxioPmUczNd3Bcs76u579aJhfGKUZM3IqSAXndj8pjZ2obAJLpcqAKVORlYywBYuIn+ati4akpBKVBKw6SQQFMWdJZiAYjWhrJZjYdLPP71CiqReWYReZAbpBJnaqVYCr/AB1f1GophWEIZWYksntIkPB6BxN6ujCykXzAlxZmZj6k6ULDxLOHe5lz0c2imsNOIEqAS4BZZyOxJEKUziUwO/WmBrhsHO4SE5l5eWHVmOjAhLOdUiBqGoOCRINunlbN5HyrpQSywYexN9TDmHLXlvQmAlnOUNN+ri28v/iqgvD4ByzdXyuH5XLl35SClrHWzS/wuCkpWkBDkpGZSgMoJLsDcWeCzUngrGoizwbXAB3379RWnwWMEOUwoGQoIKDlBzJUCCFMQlgXvZ6vaVEpkh0G4LMAWgEKYFQMmJMPTuBiBspBESHaHezOfN4F7UFBKiWgOeUOzzAMsw727U7w6FSE+gP9Ic7OQC2tKBRODk5SwTqWclniJY9LQdKMrhgQQr8xfcw85XY/muQZua7g4CgXYCczsSC4dLDrH61oYOElSQdSOZwwzO9wdQ2g1g69OhYeNw2VKTlU5OpbzDMQeki1MeHkpxHQFhJzAkF7toLtLzqI3v4ji5GQZCbpKmB2jSSfLpSyeLBDMC6XCgwsTswJ170eia3F+IAIOGwNkpU55WN7STP6GsziVFQvyvqOpI9XVBfzqy+NSQMqAkkZTlN+Vjexdy3WgLXmcF8z6GJPm5s38VdGleJxQoZpUXUWIDEqZ7evdooH+5zDCw1IRlBBISEBR/qcqYkqAsVbUbiEKjPmTmHKVOYeP/S+s2LCsziyQHMuA7guHHU923vFCrFePx8ylAgISQ45SEpzMpIDAkBgG18qzcZgpTQljGYFogQADJ2rQ4pIUgSxSDB5iXazGIJVIAHnSeKQ8jNbdujMzRRpQqEpJAYoSycyvnY2KgGEPpLbmqp4bMpTqASlJ5zmYsklAkO6ssBvRixFpvlBecxukXYW5dpPpQ1YakkpLFntlOuU8wMh7EEixomDiGCCC7BnJjczd+u5boAEszw9n1a7dnmmuIYkE5YSxZ9HDnV7GhYTOoqJSWUU5Uhs+ibjKmTIdtqJRVOGMwTmGU/mIUwi7M/tpQcp6eopnjsEoKXIUFISpJDfKRFpBBBDFjD7UrUJoYaAlz85s7mIgwRbzEUbBSWYfKohrMS7DNMWMdPOqYeGzmfLRzr0j2FPcPgsoZgAoAnmDgsHTFlbzB610cgs7ZcqSkh3LmzBh7f+6m8IFZclyXl93Mvo5731quCpbEKKmVzM0OxD22JtZ96NIGV4Fg4YtZXUAqLH+6smuYCLKIdKWgm4a27MK0MJeZE8xgvJUBqkSxSzm0FutKEDKXd3izdbdx70xhBkxdhIfyO1iBGgF3eqxjCLO4dwfItBs4IM9bb05hLLfmLnMXNzvPnSvDB2IvDEPH0Lv9K1MBDhkyDAJIBN2cE7vT4wLTeAsgpIBOWSAS43EWPkPetbw7icmVQDkHqQTb1c371iYOFzh0tMj+LitfEK0IDJJc8o6htrn7mnB0j4tw6cNanxHcgqSkykOHS4gmBfp5Yg4dISrEdJCeUpJAJJdTgS4g7S17FjxXjAtQYMRqzB2kdGm2phqzVq5tCBsBaNxfuOsvQdBwQvDzMkSRtZtBLHNBbe+nNCAGYuxBcBtXgD+KicBz2DSAIZ77y89hRMfAUkkENd76Eh5gy/vWG4TxiS2oDgXaXdjfdvM9aR4osABAysRJKi5PpWnjYpCl5gkgl1MGBHSxSmOlxSfwswkhwQWLsQTvZp1bWtWZuVRJOsl9SHnvrU4kpUxYgiFqUkuVEuRdnS5ktGmlGxsxQoBikcxgnLpo8OWc/U0r8IsTul5KeYA6S5Lto99A9BROKwjiEpCl5wnm+JGYpBJcqbKwSzF5DAmsvGSVNZ2OoEAdbMBr0bSn8XiMQLxOZ1qzJUpQCiQQczkgyRqJofEJOVBUFJCkFiBCmUoBQe4zEgkRdpepShFRKSNCPynQer7/ZoeISWYMQDYGUzPYCH6dKZxMXNzKGblaSSWBu7yQBlFw3agjiVBJSlSgDcd4Ym7MSGtJo04HhJBzD0LOQzmJEnaaDl6UVQI2gMAWN3tuzu9weooDUSjSwoZ/sj+adEqzREkmQoiSWIYibNI0oOElN3DTFyNBMal4J62lhQEQ0biS5t6DrD611cva2GhQ5ruCz+j3u4LA96Z4fCNmckxadmVpf2qvD4CSRJyBUkB1AHUh2MCwOho6lZi5d2AeZ0vrYfd8y+KCQIYNDEkXMdDrp7yZKPzAEJciWLas5uQ/uKoNCHtOzyfpv/AEmio6ODqZjqdtfL3qU3w4Lq5uuvMQeupetXw/w1S1ZEAEqhiUjmLdRrA96zAAbBv36Dzp/N/QABlALMZaTMzJvHlCkGnzyoUl1EpUAEsFBhfmjLIMMfm862Tw4XhKIAAIiXyp2E/f1wuBw1KUQmQ5GXXzhon3tRuNxlJRkSDlk7ljpfSKaawcXECcRnTlCiXFwHZiQZgW69TTh4dGVOQpUXeA5s+aY7xoLy2fjOSc7vlABE5RmG7wdwRc6GtTgEhADpzmCQolIILuOWZ3Bt0oEFiJSkAD+1zcWDnq+3TSKXxsFKikCxIdyEgzM2SPubU/jYYIAZMs5b5WgAqmMrlhruazeOICQBKtY7WmC+wp9QSmOt+WIhwGEvJNzJ16CgMFFp0nUABra3PZqZC2HzSQ8gBjd+9w3Ub0ocJ/k3LGHOtndmfpQqucZhXSCFAPzZSMozEuUt1cnmazxSI+QPodBDf3SAPyz36ktJWgEZg4Dki2aHA6E2f6tXONUMgSRzJZJBcZQHZLFWpJUSG+YxrRq6QyBiFFpdRSEKLEGzEaaO1J5izMVAHV2YGAWsL2P5qZxkPAGWHLhmBNhqUs0n/NeL4lWJ/wAwuoCFSSEgQLsQ3p9IsoHGpWAfiQQxkByFjMCNSCCC5360txYDgJRlLMZMlzIzEsNILcvWjYSUgkqYt+U5g5MMC1wSDLOAZrnH4WXEKOVTHLmSoqSq45VKZx16UcKUonEUnMkEjMGUDqAQZfqAfKhenvRlpI/LYs8kP3kG2m1c+Or+r3om0uHQNXrQw8YkZeSQBCQ8dd9y8xQ+CWAQnEJyKAfKlJLCUs7S9WFoeB/n6+1dHEXCcFwVOXB0vcP5kGZemlpSAAm/KSSHLsxlrZtG0uaW4dZEQ3a+stNMjCZoaOhez/4rEcwMNClcywnlecxKlNuBcncNYdasMMhUvOwiS0GxDgiIikjLnbXZ/sUXAVvJe37ftV7StBKGLhyAWBIY9rm23WmsPEcmHJcwPtmmlwtRABJYaHdgIBuWAm8DargFMs37i9+rUwrZ4LFZJUIU4Zi9wAZex++tMTxNWXERldShltMt0ef1o/DrRkknMAWIl1FgEl2KYfe/WksNABzKDmDo0Xd4VfXpV6jRlcXjMwcPFtnP+f8ANNcLjlmdyXYEHl7DzLH6GleMUHJZ3FzoNOVjljrrVMNRBBJl2HMCQwDS8BiNR7QelegxOCZIIse8ktu1n9q8/wCIYKgQR3BHS1a/AYpxCHUHdwXbr0A19aHx2HdBsCDps9x5R3p5oMTK5k3HlpegY5BgkgCPIOxG8vpT2JhAqYx+gF/oaTxk80gEDqGIH72fV6OKWPDrUyEjMVNlDnmJiHvIbuIpRauUXeRsGuG8yfXvTalAhXS0trttA9KAtwElJsXDQUq77sKPRFcYl/mKgOVJj5bfT60Pi8AhSmQQBJgmIGZyHAf6tTK+HUVKAAOUOqQLRmctqRS+IhSlJLtmgKUSEsIBzKuBI6NRUBS1Agu5bS6QCDynQhtKBjIXlS5eCU84hId2cwXeNdAatixoQbjoCxDVXHSAACoEQYln0YgSC76HfeFAFYgIMSWCZMS5gu7l9bmh/AV/SfSrYiQTDtoW0v6h5qZR09R+9F01r4R1A00fs9707hpykOH6FwD2a370DBQMurn5bQ1369m96bw0kEkQW0cwznfS9NxTCTDhhbvq/Tv/AJpvCV0MECWILto3tU/2pKQQpKySeRIOccoJJGWBcOCbHSoltHd/bRoveaurXUYew3Pkzv5CaPguJzMYa7wXj+mR0q+EAFFyxDkEb6TVU4Tnzq9IZQXAEtuTcg39Db/FPoWkkEgMGZi/ygA/M5YmZiT2pFQADMztLEFmgh9C79aukLYSWS7dN+15pTwla6eGR86nSCICXEpYQSDJMxA6U38VkEgJCubUAuQxDPby1rIw1lmMgksM0Dvpqa2U4CFIIIdRZgBCW16nWtfLRg+NELxioBWUAZso+WWMsyZgGdKyuGwgpUFk5tSHAPSHLC/0rQ8W8NxMIgLlxB6Pffaaz8AhJBkqeYsIl3O50htXYTtq9JgcN8NBVpYEgXEyHcMRfZ4oakEpdnBcDKAcxDRPU3rNwcUK5cxALaw+5GwzH1o4WflLxADwJ26z505d8BYzcYzJbvd6FjoIyqOVlA6gkByJA+XsWuDTeO5LlQmHU77DeWpPiFnVywygkksBAAmGGk3o1YVxcLcgB7l42fXTQHSg4ZbYEliSHyjfXrYUfEQGsCT0ZvS9US5JUA+USbi7P0FvNt6N8qW43CKCUqBzwZvIl56jr2tVPjFgxYgQzOGJIJOUFn6x7UbjsVS1BSzmWWKlFRUSwuSXL/tQ+Hx1oJVhqyKZQKgWhSWI8wVDq9FWbi9+jdqGsJkEXhxoXuGIeA0vc9K1DghKf/qHmU2VJdgC/OWjWAOrizp8SwcMxBIh/WfOG1rLrNUL/t9a5mPX1o60gElMgF2UdNovcO3tQeXrRx016bgsNWItkiCbSReNzc/SmeDxSlWblU2igCkw3MlppHho9aeAEMZ1hpn1gim5uAmW0kt9trTCTyi3bXuaFhCfefr9aZTl5YOrz9IrdMPw6AEl0qJLMRad3GoezaUTDQWIFhJmWtZ+vuaEjDKmAEn1PrTOGlnDkGXlo1Fr379dVntLURN9m29x+tMrwwAwPQgpkWJZy4Lvt71Xh8N/SzD72phAsAA/mb6MaUm9jofC8GcQkORlGZgCSWuIBYkaminBLcg0BEgknUGwLzHRprc8IwOcKSWIax8o6+UeVbeN4F8VCkoABUJJdldWFz1oW4fGa+dqx8Rahh4jMkm7Q+vL6xWfxCZID5iYGXRi/wCn1hq9d474GMDEhkuh3JDFYuA/dw+teT43iM2I+QNbKH7bv73rb+Gsy+QMpygltruY6aXHfR5rR4XFKgEqcNIGW4/NqNQP3DSljYWUJJBAUCXP5pILA/3AjuDXcEhWgBnpbU79qsuXwNaXHcOxhKgMrykpdpUoS0W/mkF6gF0h2cEBtCwtOnZ3D0cYxygpuHBYxlIszSS6oJL7MJXUlnBIBkD8w0fMRADEl0gyLa0r+BL43DCDmTIe5u7ZbQbUpiIDs9zGn19L07xGLnSjMxygpDJALO4cj5iVFU360sMJRAVEkgEkGQA/VmI70VA4gISOUHMLktcKhmiwHvpQsRedyoySVKVcqeZcgXc7nMbsKItHRo+230qiC9wGuWS30tfpeoulV4JjfV4bqfLWg5oylgHd99JMwG21NaGJxSiAlwwSUsAEukqzMoiVSxl7DYUlxGCxIgtDpMFtjqKjaRxUj09316GgZ+p9afWBCSLObAEuHvciIB/WlWTt7/xRpyxuYKiTqdP0+lO5nLsz+3nv1pTABa0Pfrtt5U3hwdIP3ekIiDPR/uKaQgDUKEHXX0Lj07ihFMgswNo69Z/xTSVQ2l26telImjIxiQlNiHcubEgh/N5Gw2omAhN1aS0zNnFqok2B0eH9dW29KewcIJAUFEEkgMJykS588razV9paqhOoc6xt+lWOHzPIGgvHcdulMnnUSId3n1PtaoAxBBHQ9u7Darexa/4dxQ926b6aDrXpleLHDIKgAkA6jm2Z21DV4dC/hsoK5jt+rw1/Si8Xxq8RCUqTIDbxuBpD0OfF24XCf4i434uL8VQ5VFhI/KzhgXF6xOJwwrnsJ9R9f5o/wSVBJl+79vveg8ahlQ7GztdpgddO29XqBu0spBCT1189Zih4SDLA8sqYO0gPaBIu12okt07fc/zRcJBJgBRJBcubOZBgjoXt66NoSUuLnpY/4970JaTbQT97396uzlrs7MNB7s30rpU4Aj97R2j61vQ1XDzSoZiwABu1gOwkCelLjDfYebE2foL60dUi1tQ8zckwLgfcjAAEEy4UP7YaXmdG06xvTF3nYfTr0oK4nr0+lNLSGcWc32jXf71qvwCQ+jsTsTP6GtGKFDC8EuQ8uBEf+osepoCg2s32p1ScuxZwG+sTQsVR3u3tA9qjaRxXaBBPXT/NA+Gd/enMjlv1b3NqDlHX78qja1MBF49K1cDBQ5dQIyguAQQXEAGFG+rM80lgYcP5Xn0vpTaETuKuFqIT5U58I5QpiAXGaWUYDDaDSyZfb1prDRD9h19No+lVNG4dLi0uAGGkkvvp9tTnDpWXQkkvJSly7T52JoCXU0WTcf0iTcydaLhKIYOR2859/R6fUE1gYQPyGwl9ZuAJYU9w2AUgqIZyZmAdm3ehcOgFSjluGSASQglmzXUdfMU9wvEhjlcAgBXLCegLtLGpudrIrg8ECDnYpeyQRm0Jhjatzw/w7CGErJlKmO2YtMvakuC4ZTmMzuAG2N20gXprxDEWEuhGUsoHoNfefKuV2124+I8rj4CTiLCwwP5ncB5eKwuIlSgDAt18v0r1/E8CkoJTiKCSlpcZgku7OdX8xXmuI4ViwvrIPpXSeXK+CiUEOAsJgu5Mx8sAyXbzuKUePO/39zWhjIOwI8/eaVVhnWtZvSaXWNQH3ipkS45i2pZzLuQHYxo4mjKSpOZOjyxgtaxY60Ipt9/elbG0AA9PT964gEEHr7j6UdUgDb6bdv3NRAYhTAsRcAiNwYPY1s1NLqSTJPmdhb0qIBhi36+WtHWkg2Yh3Fm/UUMj7vWHQMQEsGERAA+lzVuLQeZkoADOxiA0Oebc+dXWlzD63n1OtDWj7is2s8o9PvWaB8IdadxEUPKPsVMTWtgI5XOp3mLx50ygC7f59JrO4HiErDoLj6d9q0EVPbpexEYY+96aw0hnediBu3rQkUwnD+9/2pdJq/C4ZKglNzGmsaxWmrw3FRlCsNXPCYMm3K2s+9L8GkOCVZRYqAcsX0cE09xHiWLioSlS3CLaEaO9bz2szPJfDxVpdCSoTKXaRuNS4HpWrwPCFTKYQz9Z16lqURhgpzznfSAzervWv4IheYg8uaNGPd/I+VTl1q8T+Jwq4yFpFnLdAKT4fxADiJdYQ+csWA1J0H8eu7wuAqXIb9fsVmeIZMPMyQSYJAgpBBIfcX6NXDjy+1x6LMjD/EWIlK3QrMlVwT5jtDUvhYSUgZmWFAGNjfT3pfHwhnyyATGYB20nu1NYQysBcQwN7yXj0rvfxHnnnyTxeG5mfVw3e31pfjMMEMyRq7TtdrdK20oCgWYKcvE29tazeOBLZiWAIGuUXI9S7UpfQ8pjDKCYvYASX7etutAXhsbU/iYJeNLF9e+9LrTfXr+tXPQaWVhsbg2tXAnrR67lE3d42ab9be9b+omlSlzN6ikNTyOHVkztyvluNntfztVQzEEOYbYbnvb36VcTSOBghSgkqCQfzF2HUsCfaucRh4eVLFWaczgN/aBOzvR1YerRS601sb7EcRFV+CrY+lHWmrfFV9ioOvDcNxCkKzJJBr2HhnjuGsALOVWr714upXllx9HlwnJ9TwFWNx9abwq+b+C+NrwSASVI1G3UV7Jf4kwcoUgDK4e5UImIDPLe9dePKe3n5fHyj0GGlr6d/wBKZRO13+/5rzfh34kwVqbMAXh7HtXp8AXkHtanLK52Xj20eGw3Bn0F/ufSt/wnCIPl9fpWHwhDBn6j9ptXpfCls1hauXy306/E1fg8p615nxLhsPBxOYqUFvBOpsRBG969alVY34n4L4mG6Q6h3iuXC5Xo5zw8hijPjIfMzAPuAGPsD9zTuLwSUQVFzzAhhzPYG7NtWSpKgeYkRDw/XtQuI8VUeUzb0HavRZfTzTnPYnigGGolBLq7s32KVTmDvI327e1Xx8JRIWSySYch4/teKEvFUQATAf8AKAC80+E8OfKh4oe0A9YHpS3ErUpTqkkAQGgBgGHRqZ02+/agYqX2/nvT/ty0sMNzt/FdSij4eD5Q8v6WoeKWBLiBr9B1/arkk0dtcAqowiYAJfS9eS8W8aKTyKYjRvt6X4f8XYohYChuIP7Vy/dm+XafDzs2PZKSGgkUqpNC8N8dRighJvca+f8AFPFD10ll6ceW8fFILw6H8Onzh1Phjb79auBr5fUqVK8L7KV0GuVKzOvXovAPxbicPyqHxEdTKex/SvOVKsuJZL2+y+DfjjAUiC2ZswUziY5rJn617zwXxDDxUuhQPb7mvy+Fe9O+HeMY2AQcHEUgjYlvSpaE+OTp+pxjz21rJ8Z8eTlKEu77jT3r574D/qug4Pw+KQc4I5wYI16g9460yr8Y8KpTghtcwtDfbdKPCT7f9J8l5SeGrhEqJbrVcXw5RY9HmHAn9KpwPieEtzgrd9iPetnCxiv5w7dPS1ei8vPjp5JmZSOclLBk5SCUw+awIeSKVTw+kly1bOPgpVIDN0mlsXC8+tX7b4g8mMrAZ9OjUM4RrVXhUNPDnQGuu+XC1nnC2Db1keN4ByEjWxMM1/qK9SnCv9N/3rG8c4Q5Y27H9qnO63C5XyLjVKKjmvQK0OLxl4a8RNswKTmSCWJBLZgcpgcyZ6yaTwcBSyyQ5ryPryzNbH4f8NWVBele94PAU0zWH+FfDsXDTza17FOCyXXFej4/EfN+bnefNmHCq3+0O1W4rxJCbN51mf8AHk/1D1rX5Y5zi+Z1KlSvO+wlSpVs5bK5Z3bR7O27VmVqVYLghhOuorgFZcQJLE6C9cqyVCXD/p1qtZkqPUqVkFwOIUg5kKKTuC1eu8E/1G4nBYLy4qY+aC3QivGVKyXjL2+6eB/jTheKIZfw8Q/kXE9DZVegSQRcMK/Nb1qcF+IeIwgyMVTbEuB2e1aWyPPz+Den6DwOGSo3jcT+vamuG4UAHkcmxcxXwXh/x3xaC6VAHcD6ivWeD/6wYiQBj4QV/chvcGt9rjnPg5TzY+oJ8J2BfU/dqpxPg6VJIUlxXmOF/wBYeGjMlX/af2r0nAf6h+H4mUHGThlQcZ4HrYHvV/dxZ+nnLzn+Pmn4v/CeEucI5FB7vPSTFeDwMQ8Ji8wSprsa/R3j/gmDx2Er4SkKLQUKH1Fq/Of4p8DxOEx1YWIlaTcZwzjcGyh1FT7S9H8fDlN48rsey4P8a4GUAnKdik/4pDxP8cXCRm+leErj1ftWn6XhGh4p4orGLkZRsDWfUeo9R6OPGcZkFVValSteyvblSpUrIsL1ypUrKldFSpVaLJq1dqVVSr1ypWZdFSpUqkvS2Neu1K1ah0TDqVK0H097/pn/AM3ypv8A1c//ABv/AOv/AMKlSpP5UeL58imcC/lUqUyqxolSpWaP/9k=">
            <a:hlinkClick r:id="rId4"/>
          </p:cNvPr>
          <p:cNvSpPr>
            <a:spLocks noChangeAspect="1" noChangeArrowheads="1"/>
          </p:cNvSpPr>
          <p:nvPr/>
        </p:nvSpPr>
        <p:spPr bwMode="auto">
          <a:xfrm>
            <a:off x="347663" y="-1485900"/>
            <a:ext cx="2543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12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70" y="2257425"/>
            <a:ext cx="1369029" cy="202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7" name="Picture 13" descr="https://encrypted-tbn2.gstatic.com/images?q=tbn:ANd9GcThbuFqdl3zQykfilv7T2Qwu1sPniEXAukywECN4C1ZUyu9XKq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70" y="4725144"/>
            <a:ext cx="1339304" cy="133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2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p:nvPr>
        </p:nvSpPr>
        <p:spPr/>
        <p:txBody>
          <a:bodyPr/>
          <a:lstStyle/>
          <a:p>
            <a:r>
              <a:rPr lang="hu-HU" altLang="hu-HU" smtClean="0"/>
              <a:t>A Föld keringése</a:t>
            </a:r>
          </a:p>
        </p:txBody>
      </p:sp>
      <p:sp>
        <p:nvSpPr>
          <p:cNvPr id="24579" name="Tartalom helye 2"/>
          <p:cNvSpPr>
            <a:spLocks noGrp="1"/>
          </p:cNvSpPr>
          <p:nvPr>
            <p:ph idx="1"/>
          </p:nvPr>
        </p:nvSpPr>
        <p:spPr>
          <a:xfrm>
            <a:off x="827088" y="1989138"/>
            <a:ext cx="5689128" cy="3970337"/>
          </a:xfrm>
        </p:spPr>
        <p:txBody>
          <a:bodyPr>
            <a:normAutofit fontScale="92500" lnSpcReduction="20000"/>
          </a:bodyPr>
          <a:lstStyle/>
          <a:p>
            <a:pPr marL="0" indent="0">
              <a:buFont typeface="Wingdings" pitchFamily="2" charset="2"/>
              <a:buNone/>
            </a:pPr>
            <a:r>
              <a:rPr lang="hu-HU" altLang="hu-HU" sz="2400" dirty="0" smtClean="0">
                <a:solidFill>
                  <a:srgbClr val="002060"/>
                </a:solidFill>
              </a:rPr>
              <a:t>A </a:t>
            </a:r>
            <a:r>
              <a:rPr lang="hu-HU" altLang="hu-HU" sz="2400" b="1" dirty="0" smtClean="0">
                <a:solidFill>
                  <a:srgbClr val="FF0000"/>
                </a:solidFill>
              </a:rPr>
              <a:t>parallaxis</a:t>
            </a:r>
            <a:r>
              <a:rPr lang="hu-HU" altLang="hu-HU" sz="2400" dirty="0" smtClean="0">
                <a:solidFill>
                  <a:srgbClr val="002060"/>
                </a:solidFill>
              </a:rPr>
              <a:t> jelensége:</a:t>
            </a:r>
          </a:p>
          <a:p>
            <a:pPr marL="0" indent="0">
              <a:buFont typeface="Wingdings" pitchFamily="2" charset="2"/>
              <a:buNone/>
            </a:pPr>
            <a:r>
              <a:rPr lang="hu-HU" altLang="hu-HU" sz="2400" dirty="0" smtClean="0">
                <a:solidFill>
                  <a:srgbClr val="002060"/>
                </a:solidFill>
              </a:rPr>
              <a:t>A </a:t>
            </a:r>
            <a:r>
              <a:rPr lang="hu-HU" altLang="hu-HU" sz="2400" dirty="0" smtClean="0">
                <a:solidFill>
                  <a:srgbClr val="002060"/>
                </a:solidFill>
                <a:hlinkClick r:id="rId2" action="ppaction://hlinkfile" tooltip="Föld"/>
              </a:rPr>
              <a:t>Földnek</a:t>
            </a:r>
            <a:r>
              <a:rPr lang="hu-HU" altLang="hu-HU" sz="2400" dirty="0" smtClean="0">
                <a:solidFill>
                  <a:srgbClr val="002060"/>
                </a:solidFill>
              </a:rPr>
              <a:t> a </a:t>
            </a:r>
            <a:r>
              <a:rPr lang="hu-HU" altLang="hu-HU" sz="2400" dirty="0" smtClean="0">
                <a:solidFill>
                  <a:srgbClr val="002060"/>
                </a:solidFill>
                <a:hlinkClick r:id="rId3" action="ppaction://hlinkfile"/>
              </a:rPr>
              <a:t>Nap</a:t>
            </a:r>
            <a:r>
              <a:rPr lang="hu-HU" altLang="hu-HU" sz="2400" dirty="0" smtClean="0">
                <a:solidFill>
                  <a:srgbClr val="002060"/>
                </a:solidFill>
              </a:rPr>
              <a:t> körüli mozgása következtében a csillagok az égbolton látszólag elmozdulnak. Ez az elmozdulás akkor a legnagyobb, ha a Föld a Nap körüli pályájának átellenes pontjára ér.</a:t>
            </a:r>
          </a:p>
          <a:p>
            <a:pPr marL="0" indent="0">
              <a:buFont typeface="Wingdings" pitchFamily="2" charset="2"/>
              <a:buNone/>
            </a:pPr>
            <a:r>
              <a:rPr lang="hu-HU" altLang="hu-HU" sz="2400" dirty="0" smtClean="0">
                <a:solidFill>
                  <a:srgbClr val="002060"/>
                </a:solidFill>
                <a:hlinkClick r:id="rId4"/>
              </a:rPr>
              <a:t>Friedrich Wilhelm </a:t>
            </a:r>
            <a:r>
              <a:rPr lang="hu-HU" altLang="hu-HU" sz="2400" dirty="0" err="1" smtClean="0">
                <a:solidFill>
                  <a:srgbClr val="002060"/>
                </a:solidFill>
                <a:hlinkClick r:id="rId4"/>
              </a:rPr>
              <a:t>Bessel</a:t>
            </a:r>
            <a:r>
              <a:rPr lang="hu-HU" altLang="hu-HU" sz="2400" dirty="0" smtClean="0">
                <a:solidFill>
                  <a:srgbClr val="002060"/>
                </a:solidFill>
              </a:rPr>
              <a:t> figyelte meg </a:t>
            </a:r>
          </a:p>
          <a:p>
            <a:pPr marL="0" indent="0">
              <a:buFont typeface="Wingdings" pitchFamily="2" charset="2"/>
              <a:buNone/>
            </a:pPr>
            <a:r>
              <a:rPr lang="hu-HU" altLang="hu-HU" sz="2400" dirty="0" smtClean="0">
                <a:solidFill>
                  <a:srgbClr val="002060"/>
                </a:solidFill>
              </a:rPr>
              <a:t>először </a:t>
            </a:r>
            <a:r>
              <a:rPr lang="hu-HU" altLang="hu-HU" sz="2400" b="1" dirty="0" smtClean="0">
                <a:solidFill>
                  <a:srgbClr val="002060"/>
                </a:solidFill>
              </a:rPr>
              <a:t>1838</a:t>
            </a:r>
            <a:r>
              <a:rPr lang="hu-HU" altLang="hu-HU" sz="2400" dirty="0" smtClean="0">
                <a:solidFill>
                  <a:srgbClr val="002060"/>
                </a:solidFill>
              </a:rPr>
              <a:t>-ban. A hozzánk legközelebb levő csillag (a Napon kívül) a 4,2 fényévre levő Proxima </a:t>
            </a:r>
            <a:r>
              <a:rPr lang="hu-HU" altLang="hu-HU" sz="2400" dirty="0" err="1" smtClean="0">
                <a:solidFill>
                  <a:srgbClr val="002060"/>
                </a:solidFill>
              </a:rPr>
              <a:t>Centauri</a:t>
            </a:r>
            <a:r>
              <a:rPr lang="hu-HU" altLang="hu-HU" sz="2400" dirty="0" smtClean="0">
                <a:solidFill>
                  <a:srgbClr val="002060"/>
                </a:solidFill>
              </a:rPr>
              <a:t>, melynek parallaxisa 0,77 ívmásodperc.</a:t>
            </a:r>
          </a:p>
          <a:p>
            <a:pPr marL="0" indent="0">
              <a:buFont typeface="Wingdings" pitchFamily="2" charset="2"/>
              <a:buNone/>
            </a:pPr>
            <a:r>
              <a:rPr lang="hu-HU" altLang="hu-HU" dirty="0" smtClean="0">
                <a:solidFill>
                  <a:srgbClr val="002060"/>
                </a:solidFill>
              </a:rPr>
              <a:t>Azóta lehet a </a:t>
            </a:r>
            <a:r>
              <a:rPr lang="hu-HU" altLang="hu-HU" b="1" dirty="0" smtClean="0">
                <a:solidFill>
                  <a:srgbClr val="002060"/>
                </a:solidFill>
              </a:rPr>
              <a:t>csillagok abszolút távolságát </a:t>
            </a:r>
            <a:r>
              <a:rPr lang="hu-HU" altLang="hu-HU" dirty="0" smtClean="0">
                <a:solidFill>
                  <a:srgbClr val="002060"/>
                </a:solidFill>
              </a:rPr>
              <a:t>is mérni!</a:t>
            </a:r>
            <a:endParaRPr lang="hu-HU" altLang="hu-HU" sz="2400" dirty="0" smtClean="0">
              <a:solidFill>
                <a:srgbClr val="002060"/>
              </a:solidFill>
            </a:endParaRPr>
          </a:p>
          <a:p>
            <a:pPr marL="0" indent="0">
              <a:buFont typeface="Wingdings" pitchFamily="2" charset="2"/>
              <a:buNone/>
            </a:pPr>
            <a:endParaRPr lang="hu-HU" altLang="hu-HU" sz="2400" dirty="0" smtClean="0">
              <a:solidFill>
                <a:srgbClr val="002060"/>
              </a:solidFill>
            </a:endParaRPr>
          </a:p>
          <a:p>
            <a:pPr marL="0" indent="0">
              <a:buFont typeface="Wingdings" pitchFamily="2" charset="2"/>
              <a:buNone/>
            </a:pPr>
            <a:endParaRPr lang="hu-HU" altLang="hu-HU" sz="2400" dirty="0" smtClean="0">
              <a:solidFill>
                <a:srgbClr val="002060"/>
              </a:solidFill>
            </a:endParaRPr>
          </a:p>
          <a:p>
            <a:pPr marL="0" indent="0">
              <a:buFont typeface="Wingdings" pitchFamily="2" charset="2"/>
              <a:buNone/>
            </a:pPr>
            <a:endParaRPr lang="hu-HU" altLang="hu-HU" sz="2400" dirty="0" smtClean="0">
              <a:solidFill>
                <a:srgbClr val="002060"/>
              </a:solidFill>
            </a:endParaRPr>
          </a:p>
        </p:txBody>
      </p:sp>
      <p:pic>
        <p:nvPicPr>
          <p:cNvPr id="2458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580" y="2492896"/>
            <a:ext cx="249483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03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79512" y="2060848"/>
            <a:ext cx="8424935" cy="4065315"/>
          </a:xfrm>
        </p:spPr>
        <p:txBody>
          <a:bodyPr>
            <a:normAutofit fontScale="92500"/>
          </a:bodyPr>
          <a:lstStyle/>
          <a:p>
            <a:r>
              <a:rPr lang="hu-HU" dirty="0"/>
              <a:t>A Tejúthoz hasonló </a:t>
            </a:r>
            <a:r>
              <a:rPr lang="hu-HU" u="sng" dirty="0"/>
              <a:t>csillagvárosok,</a:t>
            </a:r>
            <a:r>
              <a:rPr lang="hu-HU" dirty="0"/>
              <a:t> vagy pedig ezek az objektumok is a </a:t>
            </a:r>
            <a:r>
              <a:rPr lang="hu-HU" u="sng" dirty="0"/>
              <a:t>Tejút részei</a:t>
            </a:r>
            <a:r>
              <a:rPr lang="hu-HU" dirty="0"/>
              <a:t>? A csillagászok </a:t>
            </a:r>
            <a:r>
              <a:rPr lang="hu-HU" b="1" i="1" dirty="0"/>
              <a:t>két tábort</a:t>
            </a:r>
            <a:r>
              <a:rPr lang="hu-HU" b="1" dirty="0"/>
              <a:t> </a:t>
            </a:r>
            <a:r>
              <a:rPr lang="hu-HU" dirty="0"/>
              <a:t>alkottak ebben a kérdésben. </a:t>
            </a:r>
            <a:endParaRPr lang="hu-HU" dirty="0" smtClean="0"/>
          </a:p>
          <a:p>
            <a:r>
              <a:rPr lang="hu-HU" dirty="0" smtClean="0"/>
              <a:t>Minkét </a:t>
            </a:r>
            <a:r>
              <a:rPr lang="hu-HU" dirty="0"/>
              <a:t>tábor kereste a megfelelő bizonyítékot, megfigyelhető tényt, saját elképzelése </a:t>
            </a:r>
            <a:r>
              <a:rPr lang="hu-HU" i="1" dirty="0"/>
              <a:t>alátámasztására</a:t>
            </a:r>
            <a:r>
              <a:rPr lang="hu-HU" dirty="0"/>
              <a:t>. </a:t>
            </a:r>
            <a:endParaRPr lang="hu-HU" dirty="0" smtClean="0"/>
          </a:p>
          <a:p>
            <a:r>
              <a:rPr lang="hu-HU" dirty="0"/>
              <a:t>A kérdésről 1920-ban </a:t>
            </a:r>
            <a:r>
              <a:rPr lang="hu-HU" dirty="0" smtClean="0"/>
              <a:t>Washingtonban </a:t>
            </a:r>
            <a:r>
              <a:rPr lang="hu-HU" dirty="0"/>
              <a:t>összejövetelt tartottak, mely a Nagy Vita néven vonult be a </a:t>
            </a:r>
            <a:r>
              <a:rPr lang="hu-HU" dirty="0" smtClean="0"/>
              <a:t>történelembe.</a:t>
            </a:r>
          </a:p>
          <a:p>
            <a:r>
              <a:rPr lang="hu-HU" dirty="0"/>
              <a:t>„</a:t>
            </a:r>
            <a:r>
              <a:rPr lang="hu-HU" i="1" dirty="0"/>
              <a:t>Az egyes elméletek népszerűsége – úgy látszott – csak attól függ, hogy milyen az azokat támogató csillagászok személyisége, nem pedig attól, hogy milyen nyilvánvaló tények szólnak mellettük</a:t>
            </a:r>
            <a:r>
              <a:rPr lang="hu-HU" dirty="0"/>
              <a:t>.”</a:t>
            </a:r>
          </a:p>
          <a:p>
            <a:pPr marL="0" indent="0" algn="r">
              <a:buNone/>
            </a:pPr>
            <a:r>
              <a:rPr lang="hu-HU" dirty="0" smtClean="0"/>
              <a:t>A nagy Bumm 230</a:t>
            </a:r>
            <a:r>
              <a:rPr lang="hu-HU" dirty="0"/>
              <a:t>. </a:t>
            </a:r>
            <a:r>
              <a:rPr lang="hu-HU" dirty="0" smtClean="0"/>
              <a:t>oldal</a:t>
            </a:r>
            <a:endParaRPr lang="hu-HU" dirty="0"/>
          </a:p>
        </p:txBody>
      </p:sp>
      <p:sp>
        <p:nvSpPr>
          <p:cNvPr id="3" name="Cím 2"/>
          <p:cNvSpPr>
            <a:spLocks noGrp="1"/>
          </p:cNvSpPr>
          <p:nvPr>
            <p:ph type="title"/>
          </p:nvPr>
        </p:nvSpPr>
        <p:spPr/>
        <p:txBody>
          <a:bodyPr>
            <a:normAutofit fontScale="90000"/>
          </a:bodyPr>
          <a:lstStyle/>
          <a:p>
            <a:pPr algn="l"/>
            <a:r>
              <a:rPr lang="hu-HU" dirty="0"/>
              <a:t>A</a:t>
            </a:r>
            <a:r>
              <a:rPr lang="hu-HU" dirty="0" smtClean="0"/>
              <a:t>z </a:t>
            </a:r>
            <a:r>
              <a:rPr lang="hu-HU" dirty="0"/>
              <a:t>égen látható </a:t>
            </a:r>
            <a:r>
              <a:rPr lang="hu-HU" dirty="0" smtClean="0"/>
              <a:t>ködök </a:t>
            </a:r>
            <a:br>
              <a:rPr lang="hu-HU" dirty="0" smtClean="0"/>
            </a:br>
            <a:r>
              <a:rPr lang="hu-HU" dirty="0" smtClean="0"/>
              <a:t>mik lehetnek</a:t>
            </a:r>
            <a:r>
              <a:rPr lang="hu-HU" dirty="0"/>
              <a:t>? </a:t>
            </a:r>
          </a:p>
        </p:txBody>
      </p:sp>
      <p:pic>
        <p:nvPicPr>
          <p:cNvPr id="14338" name="Picture 2" descr="https://encrypted-tbn2.gstatic.com/images?q=tbn:ANd9GcQTJ3rOfvrun73141D6910fD-GMXEtAEt6Zu1xTeDGSBocJUnEtH_vlg3N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88640"/>
            <a:ext cx="26003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2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412776"/>
            <a:ext cx="7408333" cy="5112568"/>
          </a:xfrm>
        </p:spPr>
        <p:txBody>
          <a:bodyPr>
            <a:normAutofit fontScale="85000" lnSpcReduction="10000"/>
          </a:bodyPr>
          <a:lstStyle/>
          <a:p>
            <a:r>
              <a:rPr lang="hu-HU" dirty="0"/>
              <a:t>S</a:t>
            </a:r>
            <a:r>
              <a:rPr lang="hu-HU" dirty="0" smtClean="0"/>
              <a:t>ikerült </a:t>
            </a:r>
            <a:r>
              <a:rPr lang="hu-HU" dirty="0"/>
              <a:t>összefüggést kimutatnia a csillag abszolút fényessége és látszólagos fényváltozásának ciklusideje között. Ez pedig felhasználható távolságmérésre</a:t>
            </a:r>
            <a:r>
              <a:rPr lang="hu-HU" dirty="0" smtClean="0"/>
              <a:t>!</a:t>
            </a:r>
          </a:p>
          <a:p>
            <a:endParaRPr lang="hu-HU" dirty="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r>
              <a:rPr lang="hu-HU" dirty="0" smtClean="0"/>
              <a:t>Az </a:t>
            </a:r>
            <a:r>
              <a:rPr lang="hu-HU" dirty="0"/>
              <a:t>első ábra a fotografikus </a:t>
            </a:r>
            <a:r>
              <a:rPr lang="hu-HU" b="1" dirty="0"/>
              <a:t>magnitúdók</a:t>
            </a:r>
            <a:r>
              <a:rPr lang="hu-HU" dirty="0"/>
              <a:t> minimum és maximum értékei a napokban mért </a:t>
            </a:r>
            <a:r>
              <a:rPr lang="hu-HU" b="1" dirty="0"/>
              <a:t>periódus függvényeként </a:t>
            </a:r>
            <a:r>
              <a:rPr lang="hu-HU" dirty="0"/>
              <a:t>és az ezekre az adatokra illesztett két görbe. </a:t>
            </a:r>
            <a:endParaRPr lang="hu-HU" dirty="0" smtClean="0"/>
          </a:p>
          <a:p>
            <a:r>
              <a:rPr lang="hu-HU" dirty="0" smtClean="0"/>
              <a:t>A </a:t>
            </a:r>
            <a:r>
              <a:rPr lang="hu-HU" dirty="0"/>
              <a:t>másik ábrán szintén a magnitúdók, de a </a:t>
            </a:r>
            <a:r>
              <a:rPr lang="hu-HU" dirty="0" smtClean="0"/>
              <a:t>periódusok </a:t>
            </a:r>
            <a:r>
              <a:rPr lang="hu-HU" b="1" dirty="0"/>
              <a:t>logaritmusai</a:t>
            </a:r>
            <a:r>
              <a:rPr lang="hu-HU" dirty="0"/>
              <a:t> függvényében, melyekre két </a:t>
            </a:r>
            <a:r>
              <a:rPr lang="hu-HU" b="1" dirty="0"/>
              <a:t>egyenes illeszthető</a:t>
            </a:r>
            <a:r>
              <a:rPr lang="hu-HU" dirty="0"/>
              <a:t>. </a:t>
            </a:r>
          </a:p>
          <a:p>
            <a:endParaRPr lang="hu-HU" dirty="0" smtClean="0"/>
          </a:p>
        </p:txBody>
      </p:sp>
      <p:sp>
        <p:nvSpPr>
          <p:cNvPr id="3" name="Cím 2"/>
          <p:cNvSpPr>
            <a:spLocks noGrp="1"/>
          </p:cNvSpPr>
          <p:nvPr>
            <p:ph type="title"/>
          </p:nvPr>
        </p:nvSpPr>
        <p:spPr>
          <a:xfrm>
            <a:off x="457200" y="338328"/>
            <a:ext cx="8229600" cy="1002440"/>
          </a:xfrm>
        </p:spPr>
        <p:txBody>
          <a:bodyPr>
            <a:normAutofit/>
          </a:bodyPr>
          <a:lstStyle/>
          <a:p>
            <a:r>
              <a:rPr lang="hu-HU" sz="3200" dirty="0"/>
              <a:t>A </a:t>
            </a:r>
            <a:r>
              <a:rPr lang="hu-HU" sz="3200" dirty="0" smtClean="0"/>
              <a:t>változócsillagok, </a:t>
            </a:r>
            <a:r>
              <a:rPr lang="hu-HU" sz="3200" dirty="0"/>
              <a:t>Henrietta </a:t>
            </a:r>
            <a:r>
              <a:rPr lang="hu-HU" sz="3200" dirty="0" err="1" smtClean="0"/>
              <a:t>Leavitt</a:t>
            </a:r>
            <a:r>
              <a:rPr lang="hu-HU" sz="3200" dirty="0" smtClean="0"/>
              <a:t> mérései</a:t>
            </a:r>
            <a:endParaRPr lang="hu-HU"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504" y="2348880"/>
            <a:ext cx="5553429"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52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67544" y="1916832"/>
            <a:ext cx="8208913" cy="4209331"/>
          </a:xfrm>
        </p:spPr>
        <p:txBody>
          <a:bodyPr>
            <a:normAutofit/>
          </a:bodyPr>
          <a:lstStyle/>
          <a:p>
            <a:pPr lvl="0"/>
            <a:endParaRPr lang="hu-HU" i="1" dirty="0" smtClean="0"/>
          </a:p>
          <a:p>
            <a:pPr lvl="0"/>
            <a:r>
              <a:rPr lang="hu-HU" i="1" dirty="0" smtClean="0"/>
              <a:t>Hipotézisek</a:t>
            </a:r>
            <a:r>
              <a:rPr lang="hu-HU" dirty="0" smtClean="0"/>
              <a:t> </a:t>
            </a:r>
            <a:r>
              <a:rPr lang="hu-HU" dirty="0"/>
              <a:t>megfogalmazása, </a:t>
            </a:r>
          </a:p>
          <a:p>
            <a:pPr lvl="0"/>
            <a:r>
              <a:rPr lang="hu-HU" i="1" dirty="0"/>
              <a:t>mérések sorozata</a:t>
            </a:r>
            <a:r>
              <a:rPr lang="hu-HU" dirty="0"/>
              <a:t> és az ezekhez vezető gondolatsorok, </a:t>
            </a:r>
          </a:p>
          <a:p>
            <a:pPr lvl="0"/>
            <a:r>
              <a:rPr lang="hu-HU" i="1" dirty="0" smtClean="0"/>
              <a:t>analógiák</a:t>
            </a:r>
            <a:r>
              <a:rPr lang="hu-HU" dirty="0" smtClean="0"/>
              <a:t>, </a:t>
            </a:r>
            <a:endParaRPr lang="hu-HU" dirty="0"/>
          </a:p>
          <a:p>
            <a:pPr lvl="0"/>
            <a:r>
              <a:rPr lang="hu-HU" i="1" dirty="0" smtClean="0"/>
              <a:t>egyszerűsítő feltevések</a:t>
            </a:r>
            <a:r>
              <a:rPr lang="hu-HU" dirty="0" smtClean="0"/>
              <a:t>, </a:t>
            </a:r>
            <a:endParaRPr lang="hu-HU" dirty="0"/>
          </a:p>
          <a:p>
            <a:pPr lvl="0"/>
            <a:r>
              <a:rPr lang="hu-HU" i="1" dirty="0" smtClean="0"/>
              <a:t>rivális elméletek</a:t>
            </a:r>
            <a:r>
              <a:rPr lang="hu-HU" dirty="0" smtClean="0"/>
              <a:t>, </a:t>
            </a:r>
            <a:endParaRPr lang="hu-HU" dirty="0"/>
          </a:p>
          <a:p>
            <a:pPr lvl="0"/>
            <a:r>
              <a:rPr lang="hu-HU" dirty="0" smtClean="0"/>
              <a:t>a </a:t>
            </a:r>
            <a:r>
              <a:rPr lang="hu-HU" i="1" dirty="0"/>
              <a:t>tudomány </a:t>
            </a:r>
            <a:r>
              <a:rPr lang="hu-HU" i="1" dirty="0" smtClean="0"/>
              <a:t>működésével</a:t>
            </a:r>
            <a:r>
              <a:rPr lang="hu-HU" dirty="0" smtClean="0"/>
              <a:t>, </a:t>
            </a:r>
            <a:endParaRPr lang="hu-HU" dirty="0"/>
          </a:p>
          <a:p>
            <a:pPr lvl="0"/>
            <a:r>
              <a:rPr lang="hu-HU" i="1" dirty="0" smtClean="0"/>
              <a:t>fogalmi fejlődés</a:t>
            </a:r>
            <a:r>
              <a:rPr lang="hu-HU" dirty="0" smtClean="0"/>
              <a:t>.</a:t>
            </a:r>
            <a:endParaRPr lang="hu-HU" dirty="0"/>
          </a:p>
          <a:p>
            <a:endParaRPr lang="hu-HU" dirty="0"/>
          </a:p>
        </p:txBody>
      </p:sp>
      <p:sp>
        <p:nvSpPr>
          <p:cNvPr id="3" name="Cím 2"/>
          <p:cNvSpPr>
            <a:spLocks noGrp="1"/>
          </p:cNvSpPr>
          <p:nvPr>
            <p:ph type="title"/>
          </p:nvPr>
        </p:nvSpPr>
        <p:spPr/>
        <p:txBody>
          <a:bodyPr>
            <a:normAutofit fontScale="90000"/>
          </a:bodyPr>
          <a:lstStyle/>
          <a:p>
            <a:r>
              <a:rPr lang="hu-HU" dirty="0" smtClean="0"/>
              <a:t>A természettudományos megismerés</a:t>
            </a:r>
            <a:endParaRPr lang="hu-HU" dirty="0"/>
          </a:p>
        </p:txBody>
      </p:sp>
    </p:spTree>
    <p:extLst>
      <p:ext uri="{BB962C8B-B14F-4D97-AF65-F5344CB8AC3E}">
        <p14:creationId xmlns:p14="http://schemas.microsoft.com/office/powerpoint/2010/main" val="2699685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988840"/>
            <a:ext cx="7408333" cy="4137323"/>
          </a:xfrm>
        </p:spPr>
        <p:txBody>
          <a:bodyPr>
            <a:normAutofit fontScale="85000" lnSpcReduction="10000"/>
          </a:bodyPr>
          <a:lstStyle/>
          <a:p>
            <a:r>
              <a:rPr lang="hu-HU" dirty="0"/>
              <a:t>25 </a:t>
            </a:r>
            <a:r>
              <a:rPr lang="hu-HU" b="1" dirty="0" err="1"/>
              <a:t>cefeidát</a:t>
            </a:r>
            <a:r>
              <a:rPr lang="hu-HU" dirty="0"/>
              <a:t> azonosított a </a:t>
            </a:r>
            <a:r>
              <a:rPr lang="hu-HU" b="1" dirty="0"/>
              <a:t>Kis Magellán </a:t>
            </a:r>
            <a:r>
              <a:rPr lang="hu-HU" dirty="0"/>
              <a:t>felhőben. Ennek a Földtől mért távolságát ugyan nem ismerte, de </a:t>
            </a:r>
            <a:r>
              <a:rPr lang="hu-HU" b="1" u="sng" dirty="0"/>
              <a:t>feltételezte</a:t>
            </a:r>
            <a:r>
              <a:rPr lang="hu-HU" dirty="0"/>
              <a:t>, hogy elég messze vannak ahhoz, hogy a benne található </a:t>
            </a:r>
            <a:r>
              <a:rPr lang="hu-HU" dirty="0" err="1"/>
              <a:t>cefeida</a:t>
            </a:r>
            <a:r>
              <a:rPr lang="hu-HU" dirty="0"/>
              <a:t> típusú csillagok egymástól való távolsága ennél jóval kisebb. </a:t>
            </a:r>
          </a:p>
          <a:p>
            <a:r>
              <a:rPr lang="hu-HU" dirty="0"/>
              <a:t>Azt a </a:t>
            </a:r>
            <a:r>
              <a:rPr lang="hu-HU" b="1" dirty="0"/>
              <a:t>közelítést</a:t>
            </a:r>
            <a:r>
              <a:rPr lang="hu-HU" dirty="0"/>
              <a:t> alkalmazta, mintha ez a 25 csillag ugyanolyan messze lenne a Földünktől. Tehát, ha ezek ugyanolyan távol vannak, akkor a fényesebbnek látszók valóban fényesebbek is azoknál, amelyek halványabbnak tűnnek. </a:t>
            </a:r>
          </a:p>
          <a:p>
            <a:r>
              <a:rPr lang="hu-HU" i="1" dirty="0"/>
              <a:t>A látszólagos fényességük sorrendje megegyezik az abszolút fényességük sorrendjével</a:t>
            </a:r>
            <a:r>
              <a:rPr lang="hu-HU" dirty="0"/>
              <a:t>.</a:t>
            </a:r>
          </a:p>
          <a:p>
            <a:r>
              <a:rPr lang="hu-HU" dirty="0" smtClean="0"/>
              <a:t>Ha </a:t>
            </a:r>
            <a:r>
              <a:rPr lang="hu-HU" dirty="0"/>
              <a:t>tehát találunk két olyan </a:t>
            </a:r>
            <a:r>
              <a:rPr lang="hu-HU" dirty="0" err="1"/>
              <a:t>cefeidát</a:t>
            </a:r>
            <a:r>
              <a:rPr lang="hu-HU" dirty="0"/>
              <a:t> az égbolton, amelyek hasonló ütemben változtatják fényességüket, akkor biztosak lehetünk abban, hogy mindkettő azonos teljesítménnyel sugároz. </a:t>
            </a:r>
            <a:r>
              <a:rPr lang="hu-HU" b="1" i="1" dirty="0"/>
              <a:t>Ez a tény pedig már felhasználható távolságmérésre</a:t>
            </a:r>
            <a:r>
              <a:rPr lang="hu-HU" dirty="0"/>
              <a:t>. </a:t>
            </a:r>
          </a:p>
          <a:p>
            <a:endParaRPr lang="hu-HU" dirty="0"/>
          </a:p>
        </p:txBody>
      </p:sp>
      <p:sp>
        <p:nvSpPr>
          <p:cNvPr id="3" name="Cím 2"/>
          <p:cNvSpPr>
            <a:spLocks noGrp="1"/>
          </p:cNvSpPr>
          <p:nvPr>
            <p:ph type="title"/>
          </p:nvPr>
        </p:nvSpPr>
        <p:spPr/>
        <p:txBody>
          <a:bodyPr>
            <a:normAutofit fontScale="90000"/>
          </a:bodyPr>
          <a:lstStyle/>
          <a:p>
            <a:pPr algn="l"/>
            <a:r>
              <a:rPr lang="hu-HU" dirty="0" smtClean="0"/>
              <a:t>Közelítés </a:t>
            </a:r>
            <a:br>
              <a:rPr lang="hu-HU" dirty="0" smtClean="0"/>
            </a:br>
            <a:r>
              <a:rPr lang="hu-HU" dirty="0" smtClean="0"/>
              <a:t>és analógiás </a:t>
            </a:r>
            <a:r>
              <a:rPr lang="hu-HU" dirty="0"/>
              <a:t>gondolkodás</a:t>
            </a:r>
          </a:p>
        </p:txBody>
      </p:sp>
      <p:pic>
        <p:nvPicPr>
          <p:cNvPr id="15362" name="Picture 2" descr="http://upload.wikimedia.org/wikipedia/commons/thumb/b/bd/Small_magellanic_cloud.jpg/250px-Small_magellanic_clou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60648"/>
            <a:ext cx="1602916" cy="17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40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420888"/>
            <a:ext cx="7408333" cy="3705275"/>
          </a:xfrm>
        </p:spPr>
        <p:txBody>
          <a:bodyPr>
            <a:normAutofit lnSpcReduction="10000"/>
          </a:bodyPr>
          <a:lstStyle/>
          <a:p>
            <a:r>
              <a:rPr lang="hu-HU" dirty="0"/>
              <a:t>A </a:t>
            </a:r>
            <a:r>
              <a:rPr lang="hu-HU" dirty="0" err="1"/>
              <a:t>madárlesen</a:t>
            </a:r>
            <a:r>
              <a:rPr lang="hu-HU" dirty="0"/>
              <a:t> lévő kutató, aki 25 madárból álló rajt figyel a távolból, </a:t>
            </a:r>
            <a:r>
              <a:rPr lang="hu-HU" b="1" dirty="0"/>
              <a:t>felteheti</a:t>
            </a:r>
            <a:r>
              <a:rPr lang="hu-HU" dirty="0"/>
              <a:t>, hogy a madarak egymástól való távolsága sokkal kisebb, mint amilyen messze a raj tőle repül. </a:t>
            </a:r>
            <a:endParaRPr lang="hu-HU" dirty="0" smtClean="0"/>
          </a:p>
          <a:p>
            <a:r>
              <a:rPr lang="hu-HU" dirty="0" smtClean="0"/>
              <a:t>Ebből </a:t>
            </a:r>
            <a:r>
              <a:rPr lang="hu-HU" dirty="0"/>
              <a:t>következik, hogyha az egyik madár kisebbnek látszik, mint egy másik, akkor az valószínűleg kisebb is annál. </a:t>
            </a:r>
            <a:endParaRPr lang="hu-HU" dirty="0" smtClean="0"/>
          </a:p>
          <a:p>
            <a:r>
              <a:rPr lang="hu-HU" dirty="0" smtClean="0"/>
              <a:t>Ellenben </a:t>
            </a:r>
            <a:r>
              <a:rPr lang="hu-HU" dirty="0"/>
              <a:t>ha a 25 madár szanaszét repül az égen, akkor a kisebbnek tűnő madár lehet, hogy csak messzebb van. </a:t>
            </a:r>
          </a:p>
        </p:txBody>
      </p:sp>
      <p:sp>
        <p:nvSpPr>
          <p:cNvPr id="3" name="Cím 2"/>
          <p:cNvSpPr>
            <a:spLocks noGrp="1"/>
          </p:cNvSpPr>
          <p:nvPr>
            <p:ph type="title"/>
          </p:nvPr>
        </p:nvSpPr>
        <p:spPr/>
        <p:txBody>
          <a:bodyPr/>
          <a:lstStyle/>
          <a:p>
            <a:pPr algn="l"/>
            <a:r>
              <a:rPr lang="hu-HU" dirty="0" smtClean="0"/>
              <a:t>Madarak analógia </a:t>
            </a:r>
            <a:endParaRPr lang="hu-HU" dirty="0"/>
          </a:p>
        </p:txBody>
      </p:sp>
      <p:pic>
        <p:nvPicPr>
          <p:cNvPr id="16386" name="Picture 2" descr="https://encrypted-tbn1.gstatic.com/images?q=tbn:ANd9GcS_5JJlwm_FLA97E5PeIdkUTwUoFGOQwnnzHh6dsrvc-JdWagqnH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16632"/>
            <a:ext cx="2962300" cy="198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2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196752"/>
            <a:ext cx="7408333" cy="2880319"/>
          </a:xfrm>
        </p:spPr>
        <p:txBody>
          <a:bodyPr>
            <a:normAutofit fontScale="85000" lnSpcReduction="20000"/>
          </a:bodyPr>
          <a:lstStyle/>
          <a:p>
            <a:r>
              <a:rPr lang="hu-HU" dirty="0"/>
              <a:t>A</a:t>
            </a:r>
            <a:r>
              <a:rPr lang="hu-HU" dirty="0" smtClean="0"/>
              <a:t> </a:t>
            </a:r>
            <a:r>
              <a:rPr lang="hu-HU" dirty="0"/>
              <a:t>galaxisok a Földtől távolodnak, de ezt a tényt a modell támogatói úgy értelmezték, hogy valójában a tér tágul, nem pedig a galaxisok száguldoznak az üres térben. </a:t>
            </a:r>
            <a:endParaRPr lang="hu-HU" dirty="0" smtClean="0"/>
          </a:p>
          <a:p>
            <a:r>
              <a:rPr lang="hu-HU" dirty="0" smtClean="0"/>
              <a:t>Ennek </a:t>
            </a:r>
            <a:r>
              <a:rPr lang="hu-HU" dirty="0"/>
              <a:t>szemléltetéséhez a következő </a:t>
            </a:r>
            <a:r>
              <a:rPr lang="hu-HU" i="1" dirty="0"/>
              <a:t>analógiát</a:t>
            </a:r>
            <a:r>
              <a:rPr lang="hu-HU" dirty="0"/>
              <a:t> lehet elmondani: </a:t>
            </a:r>
            <a:endParaRPr lang="hu-HU" dirty="0" smtClean="0"/>
          </a:p>
          <a:p>
            <a:r>
              <a:rPr lang="hu-HU" dirty="0" smtClean="0"/>
              <a:t>A </a:t>
            </a:r>
            <a:r>
              <a:rPr lang="hu-HU" dirty="0"/>
              <a:t>teret hasonlítsuk egy léggömb felszínéhez, melyre előzőleg pöttyöket rajzolunk. Ezek modellezzék a galaxisokat! </a:t>
            </a:r>
            <a:endParaRPr lang="hu-HU" dirty="0" smtClean="0"/>
          </a:p>
          <a:p>
            <a:r>
              <a:rPr lang="hu-HU" dirty="0" smtClean="0"/>
              <a:t>Ez </a:t>
            </a:r>
            <a:r>
              <a:rPr lang="hu-HU" dirty="0"/>
              <a:t>után pedig kezdjük el felfújni a léggömböt. Ha az eredeti méret duplájára fújjuk fel a léggömböt, akkor a pontok közti távolság is megduplázódik, mely ténylegesen úgy látszik, mintha távolodnának egymástól.</a:t>
            </a:r>
          </a:p>
        </p:txBody>
      </p:sp>
      <p:sp>
        <p:nvSpPr>
          <p:cNvPr id="3" name="Cím 2"/>
          <p:cNvSpPr>
            <a:spLocks noGrp="1"/>
          </p:cNvSpPr>
          <p:nvPr>
            <p:ph type="title"/>
          </p:nvPr>
        </p:nvSpPr>
        <p:spPr>
          <a:xfrm>
            <a:off x="457200" y="338328"/>
            <a:ext cx="8229600" cy="930432"/>
          </a:xfrm>
        </p:spPr>
        <p:txBody>
          <a:bodyPr/>
          <a:lstStyle/>
          <a:p>
            <a:r>
              <a:rPr lang="hu-HU" dirty="0" smtClean="0"/>
              <a:t>Analógia az Univerzum tágulására</a:t>
            </a:r>
            <a:endParaRPr lang="hu-HU" dirty="0"/>
          </a:p>
        </p:txBody>
      </p:sp>
      <p:pic>
        <p:nvPicPr>
          <p:cNvPr id="17410" name="Picture 2" descr="https://encrypted-tbn3.gstatic.com/images?q=tbn:ANd9GcSJDZwsiN5DiHsaeXgYWPUk5HPV1fmK6LHShQoV9HOhIwUZY0q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880350"/>
            <a:ext cx="4392488" cy="279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4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628800"/>
            <a:ext cx="7408333" cy="4497363"/>
          </a:xfrm>
        </p:spPr>
        <p:txBody>
          <a:bodyPr>
            <a:normAutofit fontScale="92500" lnSpcReduction="20000"/>
          </a:bodyPr>
          <a:lstStyle/>
          <a:p>
            <a:r>
              <a:rPr lang="hu-HU" i="1" dirty="0"/>
              <a:t>Az univerzum állandóságát feltételező modellnek</a:t>
            </a:r>
            <a:r>
              <a:rPr lang="hu-HU" dirty="0"/>
              <a:t> is voltak azonban hívei, akik egy nagyon érdekes modellt gondoltak ki. Az Univerzum ténylegesen változik, de úgy, hogy az állandóság látszatát keltse bennünk. Az egymástól távolabb kerülő galaxisok helyére mintegy újak születnek, mondhatjuk a semmiből. Hogy ez miként is történik, arra azonban nem volt kielégítő válasz. </a:t>
            </a:r>
            <a:endParaRPr lang="hu-HU" dirty="0" smtClean="0"/>
          </a:p>
          <a:p>
            <a:r>
              <a:rPr lang="hu-HU" dirty="0" smtClean="0"/>
              <a:t>De ténylegesen </a:t>
            </a:r>
            <a:r>
              <a:rPr lang="hu-HU" i="1" dirty="0"/>
              <a:t>mik is a megfigyelhető szilárd tények</a:t>
            </a:r>
            <a:r>
              <a:rPr lang="hu-HU" dirty="0"/>
              <a:t> valójában, melyek egyik vagy másik modellt alátámaszthatják? </a:t>
            </a:r>
          </a:p>
          <a:p>
            <a:r>
              <a:rPr lang="hu-HU" dirty="0" smtClean="0"/>
              <a:t>Hermann </a:t>
            </a:r>
            <a:r>
              <a:rPr lang="hu-HU" dirty="0"/>
              <a:t>Bondi, az állandó állapotú univerzum egyik megalkotója ezt a következő szellemes idézetben foglalta össze: </a:t>
            </a:r>
            <a:endParaRPr lang="hu-HU" dirty="0" smtClean="0"/>
          </a:p>
          <a:p>
            <a:pPr marL="0" indent="0">
              <a:buNone/>
            </a:pPr>
            <a:r>
              <a:rPr lang="hu-HU" dirty="0"/>
              <a:t>	</a:t>
            </a:r>
            <a:r>
              <a:rPr lang="hu-HU" dirty="0" smtClean="0"/>
              <a:t>„</a:t>
            </a:r>
            <a:r>
              <a:rPr lang="hu-HU" i="1" dirty="0"/>
              <a:t>De valójában mik is azok a csillagászati tények? Leggyakrabban kicsiny maszatok a fotólemezeken!</a:t>
            </a:r>
            <a:r>
              <a:rPr lang="hu-HU" dirty="0"/>
              <a:t>”</a:t>
            </a:r>
          </a:p>
          <a:p>
            <a:endParaRPr lang="hu-HU" dirty="0"/>
          </a:p>
        </p:txBody>
      </p:sp>
      <p:sp>
        <p:nvSpPr>
          <p:cNvPr id="3" name="Cím 2"/>
          <p:cNvSpPr>
            <a:spLocks noGrp="1"/>
          </p:cNvSpPr>
          <p:nvPr>
            <p:ph type="title"/>
          </p:nvPr>
        </p:nvSpPr>
        <p:spPr/>
        <p:txBody>
          <a:bodyPr/>
          <a:lstStyle/>
          <a:p>
            <a:r>
              <a:rPr lang="hu-HU" dirty="0" smtClean="0"/>
              <a:t>Mégsem tágul az Univerzum?</a:t>
            </a:r>
            <a:endParaRPr lang="hu-HU" dirty="0"/>
          </a:p>
        </p:txBody>
      </p:sp>
      <p:sp>
        <p:nvSpPr>
          <p:cNvPr id="4" name="AutoShape 2" descr="data:image/jpeg;base64,/9j/4AAQSkZJRgABAQAAAQABAAD/2wCEAAkGBxQTEhUUEhQVFBQWFxoaFxYYGBocGRwYHxcYGBscGhoYHSggGRolIBkYITEiJSkrLi4uGSAzODMsNygtLisBCgoKDg0OGhAQGywkHyQsLCwsLCwsLCwsLCwsLCwsLCwsLCwsLCwsLCwsLCwsLCwsLCwsLCwsLCwsLCwsLCwsLP/AABEIALgBEgMBIgACEQEDEQH/xAAbAAACAwEBAQAAAAAAAAAAAAACAwABBAUGB//EADwQAAEDAgQEBAUEAQIFBQEAAAECESEAMQMSQVEEYXGBIpGh8AUyscHRE0Lh8RQjUmJygpLSBjNDU8IV/8QAFwEBAQEBAAAAAAAAAAAAAAAAAQACA//EAB4RAQEBAAIDAAMAAAAAAAAAAAARARIhAjFBUWFx/9oADAMBAAIRAxEAPwD5ESkXOmky0DlN/vQO7QO597+5p2LgZVFJMgsp3gi7w8FwY0ocTDYsGLFoeZgh5noK6V0CgFJzEJLKbKSWJl/lZwGDsf3J3oBhOQHCcxHiLgMSL3LBnsbaxTsIOybAqDn0D6R9zVB9yEkM51AIPPZMDasiEjDF4HKfSG86IJYdfzp5H1owbHV/pb3zq8kCRLkgO8RL6mTG/askAbWABpcyW7zc6DoCa0QUAhU5nSFOQEqJZ9ACX6bB6ikNGrB7a2l9QR51CiBz5g7u7SnSCKKEXiZi6gObJSnYMGAAhvrrVLwxJS5EnchLsMxGttGkbtVoQ5bfyHM8qJGC4UXSMoBYliXLeEfuId+QemqBWEwwIjxOQXLmRAYMwabO8sLCSkiA8KuCGZw8tbQ7s2lWUXkFm9jpRJDNY8qN1Fr1t2tPIVAPfajQh3cswfqdhVkvJnn2YfbypqQLYQwgzLsUsR3G3+7yBKfT6UxRDADaXAu5sRcM19apnd/fv71ULxsNmBfM3ifQvZiIhtT9qo+K8mGOwAZm2ZujU/iEKPiObxaqLqKgwVN7vfSkgkO0UVAyd/69+VWnQHMUuCUgt1Ylw7WLFnsaaA4SEgu7Nckkwwbs02qsRLWKTrD6sW8QHTUQepUWpIYkvmcMzBLMXga/K3egyVowV5VC3MyYIYi4eCdrmarh8NzIUQJVlE5Re4IA0cggPY2qBSlH5pNgYcbh3uSxLHY0sJ098vrT1gOoB20nyfeCR38xWBDPbxPu5s2jNfV6EUQxDyAx16tPlVqEkPmYEas2l2ImfqLitGAohTgkBjISkkOkiMxAe7FwdRIFKU9jrNwXM3Z5k+dNRaSynS7AuH5Fw5DelRU/MbJYMBpABZvOmDC8WUlpYmImblo6ihGG9h770VF5A0Gdm+h78rHk8xEWLC2g2a/NmP8A1PqaapJAGkdLzPX6Nyq3MFmgsWZ7jRnpDMrU+bR9IFGklKiHLAkEEs4sRqASAA82Gwp/6SUrb50hs2WCQwKgkqBYiQFMWIeaUUNp3nkW29NTyaRWQBLlL5nynYgpfSYhv+IHqvGxlElSvEovmUrxEkkkklT+Kb3inYmGRBBBGh/BphxQ68qUpSrNlBCSUhwQAsgFwEgZr3/3Gqpzx0Hr+aut+Hwzgf6mAIEEyOsXqVqIZP0A8rejDtRLLZWLtNiANx16UeZMsm4Zndi7ulw4gAav4plgkmGp10RY5h9dIhj9Y5PrVZm0giH63G0j61BPP60eHqXnnOo8jz/NZ1KThvJUNYlxYjRpJPkXaHtcXDahxJBkHpVkG7Rqef5qKBLQTDJ/jk7ludZ1Dw+EWogJQtSi2Vkk5gczZYcvljfKrahOFAIeXdxYh31exSe/Km4GKrDIxEYhRiJPhyKUFgFL5gpMAS13dwReqxflSRlIl4TmCnVBPzEMxBLCY+WoM729ffu1E3Mf1Gkd6ZhYBU7N4UlRPIa77DvQJ8+tCbfh2bEUMPwErOGl1gftICQFqByBixkAgTZqnxPgTg4y8JeV0EpUUHMHGoLzP9aVfw/g/wBTOy0IUjDK2UcoUEuSAT+9glkh8zmQYrKJMnzo+qgUA+49+nuKsXtraW6Xdu71pzZUsD86XUGIYhbgF4UPAlW3i3EISl4AckwAHL2AGppAG6+/YpgU5TEgAbuQYhTizBrMmolNvffpVkM0EFgRvuDSgBPnVg3Z7dJh+ouKYsFRJM6lz7mrWoqcqJJbWXtqeX0qiJKZPLateFh4ZQoqWUqCk5UhGYFM5i+YMQwYG73FJyQ+lu59mo16oEypcg6AjwkXa76h/MbRU/VIzBClAKvZOYNYgG0mHarSi9zzFu8VYB6w1rAMdbduYsaokwgnxBgvwqAPjABEhQaTDtmgaiKAl2ISkMMpuxJzeIufm6RAjdiQxBb6yLNfrVFEwG5f3NSIGHD1P0614aNWBAZwXbvyNaMTEGdZ/TQy3ZPjZD2yup/DpmJ5vVAwYiipn0AA6CB+aAoraMNtLtJca6e9KD9O5ZxztIj3ypTPis4clQERHhd2BI5mSNr0vL3kN73/AJ5EaFYff378qAYbkBwJkzHVngchVEQpLuS5mTzLm+96LHwikkOk/KYKVCQ8EP8A7mIBuGMiG4qCGlxLMXaWt+12sWNuVUFs8A5g0gFvEFOn/aYaNCRY0gPE8AtCUqWCkLTnS/7kZikKTuHCh2pKkGU7SwLgkEh77FUh78zT8SWdyGYOXsBA5TbR6WpOwJ38/QWFMwqR+mwfDc6nxfZdSqATur/tH/lUoS/1CARDKbTm4b3rTE4X+mV5kfMEZCfHbNmSGhPhYnm2ppWvKiArVbFgKYguRzHzNYsehOtCgGBqWaw5XNutM/TFy+XSGeQ7bQX8t6Ws6B3JkaaM3OVVlBxVAsGAbUO58yR5U/hxnWAwSCRmIAhILqIzG7SwIe1Kw0NLBQkM7FyksWvBIOxIbWiVwy0pSopITiAlCiGCgFFJKSYLEEE8jVQr9MOIJc9HGZo2sQ8+lUvDIKhqCxkaFoYz2+lWhQYuHgtLMXEmPEGBDc35Ek2O3TWWfbXyoQE8/fSIohhu7bEyRYdbn67UeRku13GtxlJO2rd7WNUhpcEx4WLS4kuC4Z4jSYYiUlHQdekWmo3fnTEiQEhyQ27kuIDRBHN/ITIaQDaOvOfflRqUSXJJN3JJPnvRHDtzFGcIhoIh7aaHpapF4mIVM+gYdPc1AnlD2/mteNIzOcyic/hAGbMTGU2kGwa2gpZwvc/ce3pQcIAZs2bM3hZmfMHzPcNmgatVgApPhOYES8ZbM2pdtd6NAYgwZ1Y7GRqOvOmLDkqYSTYMkEvAAgchyqRRwSG2UCQxDt4gXAJy2MGSG0IcQPfrWlI2A663Be/Ly9LRhh5HYe9agSjDJDvD2fxWDy1mH1qISbRPQ6EX7n2BXVTwP+mVJU7ryJBQXIDKzAtlBsCAXnY0COFizk67bxr/AH2RWHEQHgAM8uX3Z3YtoWD1QwiToLDlAaa6v+G10tbkdPrTP8XQGJIfoHjcsBzYUwVylcPszD3qHPvlV/ocvfv611TwzbfbbWjVwouDDwNW0n32qirkDCLvq/rVYmAdZPqwHvyrrDBS4zOBqQOWxI+tAcMbe5pirknA2+mz++lKOHXVHDyAohIMOXYc4BPkDVcPhOQCFKRmzLCWfKA6iCxYhOabb2qgrjqw+nv+6BWHPchh9q2qwh6+lIXhTE7Nr0qJAQFFIsmNWuQCXIZPUjSkrDEg2zMSg+FnLgO7iAxfTWtGPhsWLuHcGCDtWdbNUWXLV07LUqiCBRBNtAdTUUOulw2n02Ot4tRJGwJad4abB9CeQ8zmugFRQJ1f+y/p/FPXxK1ICMx/TQoqSgmApWUEgbkJHlQLUJa0Nu08yzu5FGhEpBEQQCSXMyGhqMAG/hAgzIm4BvdyBztS25i5hp020mByNtWIwyQVaC55l2+hPaigKAxd2Itd3emoRGb5n8PNyCzdGFumtAjDcgOJ1LsJaY7xWlfDMM7EIJISWgqTkzJB5ZhPMb1IjDBcEOCJBEENLjpeiwgxcQRLh4mjQkFgS0yS7ARoASwmz8hWkcKwDhQWQ4TlbwZcwU5v0adDSGdKQxh9pZraahgR3HSpkpww4B5322l3Bg3a1GoAklrnSwnnpUgJw0+K4/29cw118L6DSjxOHZKS6TmcsMzhiUzpPIm2lX+mWo0YZuPOpEBF3P8AfnTkcM5GXYks5YB3dhoA8aTWhGGUsbagteTNpmKaOFILEMRd7v0NIY0YNhbrTsLhn/H329a6A4d7BuX83rVgcJp5nlTmCuaeHckgQ7iz+gA8hWrD4csA0OdA7w8s5sIsO5rp4fCgPH4pv+Oa1BWBHDPeA7wwA7C1GjArecJLw5idJ1tpRLwyWgRt9zrV0GFeCGBdzD/xvadovUIA0frWv9K7z5xzipi4UsEhzlZug21OvN6uSYVoEtZ4fZ6hDC32vY+tNxUa/bXbypBq5KBKhr9KBaQDD8nj7naqI7VSlEnq7ADWYDc4o5EJGbmT7FZ8VTAiLjQPD2Nxf6bCm42IzNeDBfmP60pOMCUuTrZx3i4uJsWN2pqjPiYe73Okefl51lxUVuxiAOsdgawYiyTqfqfzUmdYdtdAPW3vWsq60oxDm8JIJgEO8w0TLtG7a1mxC03kvEaMx1N4ba7wUk4i3JI8IcsBYcg7lutSpnqqzTDwsNKXkH5micwsQ58MkQ1i9LxyMxAkbsx7iW1hz3oi5DJBfVnmT/A7UCBdxYb9n51ndbN4PDQpYGIvIgu6gkqywW8IIJlhfWhKSwcNrznblFTEzRmd2Fz+1hlvoxDVCltOj9i47dYPShGYZYH5Z5JJBCgp5BItozyJDirhmbeWvMF3OriGEC9C5NyaYgSWBbltebxFjUAto0vefp7vWjCW0sk+EiQ8kEOz/MMzgxYbTQEOQFEm7mGdww3ceQ51eHhuQBruR9dB1pwarLbpu/0seVNQhwbBvWdKf/iraXOWIlIDmxEMSVHbzqJw2cN3l6YKmHgudvfs12vh3wVeM4w0qXDkDvNZMMEuol1c52F509BXpv8A0t8dXwiyUgWYg1rMFea4r4fkJSXcNp51E8MSWS5mBr5DWu78V4j9bEUsgOovFZEYbHZqtiIwcJJRlyOt3zv+0AuMtub8qajC6Oe9xf161u4bDa3KNLhn3rXg4IIYA+Q7ubtFqkzcNwjEE5VOxYu17KgQ2x1E1uweDi40hp6u3Pet3CfDtGrucF8K5U4nBT8PNmbt37VZ4DvXsU/C4rNxHB7B6lHlBwmgql8IdjXbx8NTPoI6S/3NLlpluf5oUefXwjTScTDLOxKQZ76PvFdTi1B/tXOxMYgFJJymSAWBIdvqfOpOfxZOXaayL3p+MqC/asONj6bW5S/vrQkxVbE9460CVsxGhpSi9rfahUwm5296WpzEP23vpWbG4h2gfn+vvTP8wqSQBAkl9XCQZIADkTOlcw4pcmCBcHsNwbnSb7Vbs9LMOxeJZ4BcEF9OY2NZMPEMsASQwBkuVAeEC6v5qBZ9gGe9KxlWIOg0CZYbGetzc0Ul5jprDUGMkgPoXY6FvuH7UWNiO5JksGDM3aAAwj8Ula8wAYOnZKQSLyQAVEbl4OjTKNeH8LxVAEYSiCHfLv3qVzMoqVdJ1Pi3B4uCtWFjAIWhRSpEQXlssEODqZes+BilBSsOGJkFjzYtdiz86HMT+64LmecFt2HKQ7aVkJN55loAiVR06dKxWltsG6UaZLx70mmYC1YajlYKBKXGUkKmUGZBELTaGMilpTajtCCaah9IMiDLEM3Ro70SBAEu8zFg3e/nW/DSs+AeIRAAIOXMRYS2ZXnW8Z3WYYRIcJgktfQSNtie1ORgkXHY09OF7atIwxd79/ZrUFO4DjsVGGvCSopw8QpK0hpyl0+RoP0AGDHNqCNZtL2y+vdmHhF2ieYaedO/RERZ517+dIKQkNA7y7x/OmutORyjzqkpg7enL70zBbnb167VndONOCCkhQdxIIibg786cApRKlXPiJOrkyN5eapGHFnF+fat3D8OCXMcqknCcODeu1wXBOQ0UPC4FpZtdd9K7vBJ1LkklyaU1fDPho2r0XDcCBWTglV1U4wAq3STjYAFcL4iGrqfEPiCUgzXlPinxdJES+35FFhZeLxB0P2rkY3GXAnfb+qTxvGPyHu9YuJ4pIdne0szMXPLRqLujR43E7l65uLxPPW2tZ8fitY97Vjx1bTD2Zt/WH6VAXF8SSwYAWt67vr3jas2IJAdJGUFwWuHYk6h2POKvE4tikicoAnkSY5XrCvFJjTb0/HlQTFY1I/yTIeFbh2O8ahz5nek4uI7QBDQ88y5v0amYDKLKUlAYyQSHAzD5QSHIaBrLCaqi8ND/uysCRdydAGFyfSgU4D/AM/0YPlUVjcgS4L67NBj660lTWh3uCQDYS5YDV4uX0aI+Ix3ygQAGZyepD2e+1ZyqJPbSIHf3rT8HjlYaVpDNiABTpBhKwoEOIlLReRWNamfe2hHb8iqhai9zpD7AGOtgNHOlKUyVKEKuHltsyZD7h/KoFn7edAT4TIYmRrEu3mH5kWJqqEr9N5zg6gMwOoDz51Kz5Dy8x+alJ6bAAx3hjpzj7+kweG7FtpbZxfk7VasMgJJcgh09HIMPHiCvrrV4aHIEOS0kAbSTA6ms1KCK28JwxVDs73t4Ukmzl+2txNLSgs7Q7O0PdnrThotA85vqHi/p1rWM7pnDcOCSCcpANxqBA5ElxMCtvC4cwLTe1h9WoeFaYBuGLt6a044Tjwmdq6ZkZ3aPjYASBKmLy6bggaEG/YTei4XCa8++VJSkphT3cbHcjnHpTxjgQ81jd77LYlIIDEdNdbbiqUWBHp038z61mQs86clAYzt1LuXbt61clEwMN5IvI21/B8q3YaG2rJhp2i1aUOI0IceVw/cVmlu4Uiupw+GK42CZhh1/LVo/wAtTRd7vpTyT0mGWuGrbg44GteNOOs/vYbgfmm4ePuomdWa/O00czHuf/6yUiCD3+m9Zcb/ANRkwkM+9eUV8WQgX5+/OuZjfHHPhDj6lqzu61j0XG/EVLEqccq5nEcawAiNgB63NcLG+KKfSOrGbR51mxeIzKUTmSkylCS7bB1F+81YN10MfjAp2NgX6Xrm8Rjv+6++3PpWcqDgKISCQ5AfW5GrA2G1Kw8S4ZJdJuflspwQbw072dmayJWJzc/wNer+VLxMV49fPzql4jvsPfn+Kz4mI5vrtz2FNiMOK50GlgzEl7DmZZ9rClAO5AMB7PZtrS3RxRcYEBZThqKkgtnMZm/czApBuxcgb0hWIpOpFyGMSBZjs1VIFKt+aHEW8mSb3c0teJLsOk/mrxVg2gWDtMAGRDz5UVLWQpsoAZJzFzLSSXgPYAfekKOoeN/S2tRONJdzBHnBuNiejvehRihIIUCoOkkBWWxLiUnxEEgHTNrIq5IBLsBZywgnS7SdPttQBP5B6tGotOlzyq8TEZTpV8pDKTmFrKDgEHXQvV4pLqJIV4pLu5Ll9zYz+RVUSo1YT4VHw8g3/E3hIsRdjcVSVcu5dhpp1+lMwMbDAWMTMrwKCMpyss2Up0l0XcQS4kU4qzDETq//AHD/AMalGj4piAABZAEARapV0nQw8MS5IiGDuYgyGHObWpvDHKXZJ5KAI8jQYZ1jvTGIDmx1pwCI5N39mn4aY5b/AErOkuWAkwwD8oFNwsSOtVDo8OiHCmLWIEkqAAE7EntT0EgXDuzNpEg+flWHAxWILAgGxJY9crHyNOwVElgQmDJMFg/mW8yK1ygjcoZrsdO2kDWr4Lh0/uJL7aedYUqOUq/a4STzMj6H2aL9fVzzL0cstUdLH4dIdi/oR7tVJYNWRfFGHPltVjGSSnxQYUSl8skHw/uhjH1FZ3crWY0nGApw41AA3toQbv0I8ItvIrj4nFKL5r+/LbtVL4iGcN0rNTrDjwLOSbNQf563DDz8q5R4kswqfrEa1Uun/mq1cnTy26Uo4qtTc2kN+RNYVY/UVDinfyuxd6E1LSkfuf6b96pOMNIm+29YlYuw9v8A1Qhd+n8ff0qTZiYjRrS8VZJJN3mGml4+MpRC8RWcm5K3UWSk3LkQQJ2bRqzjFmX7elMB/wCqAbP1pWedWvG2tLGK2rQRSyX186UZiqJLWIcTHYvYihzEqYJk+EJZ5Phsp5+htQJkMkKJAJiYAcwA7AAl305GlqSQlKjZT6iwLHoeR0IMg1FCvWrXxJKcvhaICQDDsSct/EZd99KRiE+/4oM0QJOt+wHvS2oYavEcAMkMDNjdRlzKpYawkDmXGYBShGZwVAqSkpIBQQAMQEnxZiFJt/8AHfZKsc5QASyXbT5mCuZepwvGrwsROJhrKFpLpUGccw/41o/iJCyHbWD0v9qWC/O+w79KmZrQ3v7UWEvK5adDsXEsbw/m+lSCrV2jmN2jftpNhQx72q1jQsCL3cyzdfKBvdRJO0DlaBYSb0hO93HXrytSVWvr9P7v1pmFi5Z9DYyHBGv8VIYpIlwyiSGe7p1EXaGpwKHA4pkYWIQZBCFM3LlV03E4kOWwcC+mduzrdutStQuokEbROh2u1w4EH70JPOKol9O21auH4MqCjmQkJRn8SmzSIS/zKmw2NERSmhrMJIAlp7O81owyUsSIUC12IlJkEO3I/iswHrVAj+oqB6V0wuGJBAIcOCAQ7ODqHCg41BrL3ogsalr6VlNBUNIv5P78qILjkT7jv9ayDEo8+0f0Pu9RahiAaetWcUM7/wDTPns1+f1rNiJYsSCNwXB7+/WmcPxISFXYpKYLO5eYIKQQC0S01T8oYUDu+nPlyoVLh2OofTT1D+opP6pZn8hLEMZuzeb1MOZudrm12vzoiNz9vZqLVMTVlAKXwws5Q+ISAwkAWsJuTNLzQHMEEgCZdpD+EltdGLFxVEcFEM8/7dRfn71olcQTcu1gX2A+gA6JGwrKJts/55UIxNImxPXQ6ClRo/XaWEdCH6EGOVCrFOW5E82O/JxEf8VZCvnTMUl3LNyYAzplDa0I3GWCSzAaAO0/8xdo1peZjo4ItPrQFcmY566y1RAsLPYl2uz9L0kf6hBcFiJBEN3E1YxTmzJJSQmVOdspLgQC7f8AVzqJOUuyVRuWBIvDSPLqKXi4RTBSQxlwQXhxOocRzpiVh44AUClKswYPmdJvmSxExq45UrFUTJck6nYQPK1RbaHty06n30DM0x3D/WsmKxDqzAktt0fVnHnVZiWA0tb7Xmrc2zMDd3bew6AdqHOQ0byQ/Xy9DNSCRuREfT32o/1VpSpAcJJBUkgXQFMSDMBSuV3tCcsz72+1EjFKXIgnX9wkKdJukxcaEixNUSJS5SIG5Ltd3ImG2E7E0C4+58jA3EvpUzDXt1Y892/mgXiQzCxkiZbm0NHU8qYlYqzYhtwQxs1TD0eAT4ikZiEuDZwH8Ls4tcUIAN1MZu+ziQ8kx2vQpGY6lRPYu7kl3d29bNMyHEZyA6h+2C5u0PB6etApZmXeSXfo/MP6mrBDFxOhBafDcNIYGA0l3hqanBBMFhldSlJJAFn8IMZmSC1yLXrRRHBOAcyJDytAPkVRUrOMU1KqnocNQBUl8wJ+cJcsAp2CgFAEGZFpdhTMLjMuGpGVCs1iR4kl0klJDGcoEuGdgCSaweUe+9MxcRJbKCGAebq1PIWHbUuS1HIBUpkBROgDk9mFRYkAMSYi7uRNwTs0M1Zs7x669On5NGQTLjpqzBi3SgNeHxQzZsicpJ/0wV5QcpAIZWaMzibjUOKDEWkJYA5wousKBSQwAAADu+bxOxBEDXOpYaIs4579ZVpAa8mqGJYQG19/jXyqoYMTUyedHi4qSqHSkmASDlDw5AGZuQHTSs5bRzbRpYfdxzpuEnxFLAhRCQpi48aZS+WdPELKNixAhK4gkAbAgQLO8sHMk35bUKV+VJz0aik2cXgzrADDbehHJIcFQIS9x9iYfWiWlIA8TkpBDaHMQygRsHjcdKUMYkJDuwKbCASSwaS5N7y1hUUtQTlcs8p0Cm1D3uO1SWA4JcRuRL2YXOr+3baJYpzSNcrhgCej7HSsySGvOg8vT8VQVbTQttqedV6J2HiEeING7NtY3vUGIWyhRZRBULBw4BO7BRnmaBZBF7OwlmdRaTG7S+be9ILB2uCHO/LTUb30ipDUkAmUli1z4ryLRHIyIu0LBswIsTIkGQ0RHX7UpK+XlBbX+6Zh8SUqdJUlnAlyAczgW/3K2ud6uktCgYMC5toDZ+/nR4a3DEQHsTD+cPWcK0/PuJosJYBkP/R+89qcLfh4eabmpi4JYvc6x37wPXet3wxaQY8QYEkPDgOC4hlHK9ohwQT7TgfgWHxGGSkpBAdiZPSuvj41ndfN8FSf1ElWGlSXcodYBDvlcHMH+US9tZrMgDM2JmSATmYOoAXACjfuNa9B8b+E5FHSvOYyPPX23Ss+WQ5tKiJa19PLR3/GlEghiTmscuUiDmA8QukX2JdOlwUY3JO/L+R60DtJkAzI71goRFunWpiYpIZwwJIgXN7dO2l6PGUhvCkgg6l3DljoxbKDeXMWoAcpBBsQQ47uxcNVEWdR9Dr97VRdJ2IdwR2MHvWrExEqzqxHOIuUsGSFKWFLdiLB2DEeLRgazhaR8oeQxfSXChzcCDobvDAUC5AjaYAfUnveotQLBgJu0tzli3Qa1o4vDCWRnGIQElKkF0BJSVlJBSDmClB9Acwm9T/ISE4iEoDLUMqlAFaUgkhl6EuAphPKos2Nhsz+EltIykJKVBy5cElmGm7AP1Tpu2SWZwpi90kyz3Bpq0KRdwFDzS7+RMvY0vEUMwdLBkw5c+EOXP8Auv3iKWVq4lP/ANWH54n/AJ1KzGpSXbRihgGDyHbQm8MSQ0O9zalCYl6ACHi7M4d2e125s1Fni56aQeuxVp9XGd9k1KXOgDzsASOph+o61SyHYHMHgsz7RQLXAOdyQxHicAMkOTDZWAYlmZhD2ld8xMpYM02YF7CBPLykYAxBU4nT5rAuH1keYqYaXDAOb5ngJAOZw3d3/ab3CAXMm5ueZufrVuSZIJIuq1mkq2tyYNRRDEqi3Q22dtKEgvZ3bu9rVajcIchpYMWABJMkga3aH0oATcARctBLlUvDtDQ4TZ3JN1GBXpaOfrer1LGGvaLW+1JCp9+gFahhI/TUorIxApITh5PmSQSVFTslvDEvm5UEolo6bdexmnI4gAqLAFz8tg7gpAJIKWOum9Z0zJdnGYgSB0+mlRWKSACXCQyRoASSfUnzpQsVbkkQ8sLDlRuCRASOTnXmdH5W70nf0b3a9QvzePyKEIGmYi0u4BAhw7m0y2s6Q9KLc7e/Opdmvq5DO56MGa+rnVg4jsTDaxDaTe4iBqDoKZnQUWVnvmaHBU4DH5Sli5BLpIsXGUxYvsdb3bQ1AYqqMSoQ+h0u2s9h51eKUv4S4PmORgTzEUvPDNs511tsJtMiphMSxVlG5BIHVpboCeRpLVw+KQSAWgvLOBJGj2galq7Hw740tFiWrg4OApSSqAEgkuoAlikEAO5PjEazdjV4WKUlwzjcBQ8i4Nazyg3HpeP+KFaZEmRF5I+o9K89iklQygqLwAM2rtlYvOjTVDFHNh56eXr3pS1OFMWBBi5MhhpynkafLaMyJxOMtajiYmZRxCfGYBLpzF2YsCByzCl43GYi8mZalfppCUOoqyocslL/ACpBUYFnhqQtRUZPM97mpkOmv5adQY+lZai8RKkhiGEHTZwRqB4uh7QWLhFOxcBzDBUKYTJZpa5UJuV5YZg5N5exiCzHppepiNLA9yDr0E1AJVtDiRO/8PVnEdoDs2r6MXdnA8IFmAh5qwokZdJJdtA8EyCwFiHYCS1LqCN79KJgrMSz3HibckS5VHPTUkVeFhZ2S4EHQ/8A5BJ8vSaXjXkuTJLy5medP7TRgY6CpIXm/wDbKSRlX4nJRlBT4UwhJAJLZpDsMeMpJysG8ICuZEOyUhobc6kkmtR4lSypSy6sQfOcwYpZiliAVMMswM2kEIxUpCXyr8RGRRswfMLeMykPGsbIZyPf91KpqlCdBC26wRy7a1a3Blt4INwDoW1tcFwZDCVKN9xvFpVpv+C31NUlbdeX5qVKNGiS39e+9RKRdTsxZmd8pa/7czPyfWrqUaVFQOgBAaHm8l1QZ0iBFzWnieHQhOGRiJxCoErQkHwEKIylRDKcB3S4kVKlQ+s4XbVtDao1pBeA5A1/cX8Pdt3apUqSioaSNHv6UQ2eDt5+dSpSkxAAzFy0xDubF5DMXi5DQ5vMG/dme7wzCGaDF3tprUqVnDiBTNzcaMzAec9ooSqpUp1aIDzYnyDn6Ua3CmJZlfuDgSzkMdXcMbGDUqU5+UUFdfvRYwykpcFtQXEgW96VKlCFj4qTCUhI8yWeSSHedGHKAys/nUqVWr4tOITN+TPbQvpQGzxcsHn3a/5qVK1mr4JKQBebddfftqJeGYHntOp96VKlaz0sVi4mYuQB/wAqQAwiEgAC3c9aFIc6tDkDRwLOz8nHWpUqAEkauN4f6kVEqaWBdxI5XHPn0qVKKAh9HBAvZtJNCs9SXM7iNDbXz5VKlPxG8XlClJwiVIQtWRaodLwcpsSzseQvQLUgBJZRWQoqOYM5+VgAbXLyXZgzmVKt9ghSiCxABEMRUqVKyX//2Q==">
            <a:hlinkClick r:id="rId2"/>
          </p:cNvPr>
          <p:cNvSpPr>
            <a:spLocks noChangeAspect="1" noChangeArrowheads="1"/>
          </p:cNvSpPr>
          <p:nvPr/>
        </p:nvSpPr>
        <p:spPr bwMode="auto">
          <a:xfrm>
            <a:off x="42863" y="-1790700"/>
            <a:ext cx="55721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4" descr="data:image/jpeg;base64,/9j/4AAQSkZJRgABAQAAAQABAAD/2wCEAAkGBxQTEhUUEhQVFBQWFxoaFxYYGBocGRwYHxcYGBscGhoYHSggGRolIBkYITEiJSkrLi4uGSAzODMsNygtLisBCgoKDg0OGhAQGywkHyQsLCwsLCwsLCwsLCwsLCwsLCwsLCwsLCwsLCwsLCwsLCwsLCwsLCwsLCwsLCwsLCwsLP/AABEIALgBEgMBIgACEQEDEQH/xAAbAAACAwEBAQAAAAAAAAAAAAACAwABBAUGB//EADwQAAEDAgQEBAUEAQIFBQEAAAECESEAMQMSQVEEYXGBIpGh8AUyscHRE0Lh8RQjUmJygpLSBjNDU8IV/8QAFwEBAQEBAAAAAAAAAAAAAAAAAQACA//EAB4RAQEBAAIDAAMAAAAAAAAAAAARARIhAjFBUWFx/9oADAMBAAIRAxEAPwD5ESkXOmky0DlN/vQO7QO597+5p2LgZVFJMgsp3gi7w8FwY0ocTDYsGLFoeZgh5noK6V0CgFJzEJLKbKSWJl/lZwGDsf3J3oBhOQHCcxHiLgMSL3LBnsbaxTsIOybAqDn0D6R9zVB9yEkM51AIPPZMDasiEjDF4HKfSG86IJYdfzp5H1owbHV/pb3zq8kCRLkgO8RL6mTG/askAbWABpcyW7zc6DoCa0QUAhU5nSFOQEqJZ9ACX6bB6ikNGrB7a2l9QR51CiBz5g7u7SnSCKKEXiZi6gObJSnYMGAAhvrrVLwxJS5EnchLsMxGttGkbtVoQ5bfyHM8qJGC4UXSMoBYliXLeEfuId+QemqBWEwwIjxOQXLmRAYMwabO8sLCSkiA8KuCGZw8tbQ7s2lWUXkFm9jpRJDNY8qN1Fr1t2tPIVAPfajQh3cswfqdhVkvJnn2YfbypqQLYQwgzLsUsR3G3+7yBKfT6UxRDADaXAu5sRcM19apnd/fv71ULxsNmBfM3ifQvZiIhtT9qo+K8mGOwAZm2ZujU/iEKPiObxaqLqKgwVN7vfSkgkO0UVAyd/69+VWnQHMUuCUgt1Ylw7WLFnsaaA4SEgu7Nckkwwbs02qsRLWKTrD6sW8QHTUQepUWpIYkvmcMzBLMXga/K3egyVowV5VC3MyYIYi4eCdrmarh8NzIUQJVlE5Re4IA0cggPY2qBSlH5pNgYcbh3uSxLHY0sJ098vrT1gOoB20nyfeCR38xWBDPbxPu5s2jNfV6EUQxDyAx16tPlVqEkPmYEas2l2ImfqLitGAohTgkBjISkkOkiMxAe7FwdRIFKU9jrNwXM3Z5k+dNRaSynS7AuH5Fw5DelRU/MbJYMBpABZvOmDC8WUlpYmImblo6ihGG9h770VF5A0Gdm+h78rHk8xEWLC2g2a/NmP8A1PqaapJAGkdLzPX6Nyq3MFmgsWZ7jRnpDMrU+bR9IFGklKiHLAkEEs4sRqASAA82Gwp/6SUrb50hs2WCQwKgkqBYiQFMWIeaUUNp3nkW29NTyaRWQBLlL5nynYgpfSYhv+IHqvGxlElSvEovmUrxEkkkklT+Kb3inYmGRBBBGh/BphxQ68qUpSrNlBCSUhwQAsgFwEgZr3/3Gqpzx0Hr+aut+Hwzgf6mAIEEyOsXqVqIZP0A8rejDtRLLZWLtNiANx16UeZMsm4Zndi7ulw4gAav4plgkmGp10RY5h9dIhj9Y5PrVZm0giH63G0j61BPP60eHqXnnOo8jz/NZ1KThvJUNYlxYjRpJPkXaHtcXDahxJBkHpVkG7Rqef5qKBLQTDJ/jk7ludZ1Dw+EWogJQtSi2Vkk5gczZYcvljfKrahOFAIeXdxYh31exSe/Km4GKrDIxEYhRiJPhyKUFgFL5gpMAS13dwReqxflSRlIl4TmCnVBPzEMxBLCY+WoM729ffu1E3Mf1Gkd6ZhYBU7N4UlRPIa77DvQJ8+tCbfh2bEUMPwErOGl1gftICQFqByBixkAgTZqnxPgTg4y8JeV0EpUUHMHGoLzP9aVfw/g/wBTOy0IUjDK2UcoUEuSAT+9glkh8zmQYrKJMnzo+qgUA+49+nuKsXtraW6Xdu71pzZUsD86XUGIYhbgF4UPAlW3i3EISl4AckwAHL2AGppAG6+/YpgU5TEgAbuQYhTizBrMmolNvffpVkM0EFgRvuDSgBPnVg3Z7dJh+ouKYsFRJM6lz7mrWoqcqJJbWXtqeX0qiJKZPLateFh4ZQoqWUqCk5UhGYFM5i+YMQwYG73FJyQ+lu59mo16oEypcg6AjwkXa76h/MbRU/VIzBClAKvZOYNYgG0mHarSi9zzFu8VYB6w1rAMdbduYsaokwgnxBgvwqAPjABEhQaTDtmgaiKAl2ISkMMpuxJzeIufm6RAjdiQxBb6yLNfrVFEwG5f3NSIGHD1P0614aNWBAZwXbvyNaMTEGdZ/TQy3ZPjZD2yup/DpmJ5vVAwYiipn0AA6CB+aAoraMNtLtJca6e9KD9O5ZxztIj3ypTPis4clQERHhd2BI5mSNr0vL3kN73/AJ5EaFYff378qAYbkBwJkzHVngchVEQpLuS5mTzLm+96LHwikkOk/KYKVCQ8EP8A7mIBuGMiG4qCGlxLMXaWt+12sWNuVUFs8A5g0gFvEFOn/aYaNCRY0gPE8AtCUqWCkLTnS/7kZikKTuHCh2pKkGU7SwLgkEh77FUh78zT8SWdyGYOXsBA5TbR6WpOwJ38/QWFMwqR+mwfDc6nxfZdSqATur/tH/lUoS/1CARDKbTm4b3rTE4X+mV5kfMEZCfHbNmSGhPhYnm2ppWvKiArVbFgKYguRzHzNYsehOtCgGBqWaw5XNutM/TFy+XSGeQ7bQX8t6Ws6B3JkaaM3OVVlBxVAsGAbUO58yR5U/hxnWAwSCRmIAhILqIzG7SwIe1Kw0NLBQkM7FyksWvBIOxIbWiVwy0pSopITiAlCiGCgFFJKSYLEEE8jVQr9MOIJc9HGZo2sQ8+lUvDIKhqCxkaFoYz2+lWhQYuHgtLMXEmPEGBDc35Ek2O3TWWfbXyoQE8/fSIohhu7bEyRYdbn67UeRku13GtxlJO2rd7WNUhpcEx4WLS4kuC4Z4jSYYiUlHQdekWmo3fnTEiQEhyQ27kuIDRBHN/ITIaQDaOvOfflRqUSXJJN3JJPnvRHDtzFGcIhoIh7aaHpapF4mIVM+gYdPc1AnlD2/mteNIzOcyic/hAGbMTGU2kGwa2gpZwvc/ce3pQcIAZs2bM3hZmfMHzPcNmgatVgApPhOYES8ZbM2pdtd6NAYgwZ1Y7GRqOvOmLDkqYSTYMkEvAAgchyqRRwSG2UCQxDt4gXAJy2MGSG0IcQPfrWlI2A663Be/Ly9LRhh5HYe9agSjDJDvD2fxWDy1mH1qISbRPQ6EX7n2BXVTwP+mVJU7ryJBQXIDKzAtlBsCAXnY0COFizk67bxr/AH2RWHEQHgAM8uX3Z3YtoWD1QwiToLDlAaa6v+G10tbkdPrTP8XQGJIfoHjcsBzYUwVylcPszD3qHPvlV/ocvfv611TwzbfbbWjVwouDDwNW0n32qirkDCLvq/rVYmAdZPqwHvyrrDBS4zOBqQOWxI+tAcMbe5pirknA2+mz++lKOHXVHDyAohIMOXYc4BPkDVcPhOQCFKRmzLCWfKA6iCxYhOabb2qgrjqw+nv+6BWHPchh9q2qwh6+lIXhTE7Nr0qJAQFFIsmNWuQCXIZPUjSkrDEg2zMSg+FnLgO7iAxfTWtGPhsWLuHcGCDtWdbNUWXLV07LUqiCBRBNtAdTUUOulw2n02Ot4tRJGwJad4abB9CeQ8zmugFRQJ1f+y/p/FPXxK1ICMx/TQoqSgmApWUEgbkJHlQLUJa0Nu08yzu5FGhEpBEQQCSXMyGhqMAG/hAgzIm4BvdyBztS25i5hp020mByNtWIwyQVaC55l2+hPaigKAxd2Itd3emoRGb5n8PNyCzdGFumtAjDcgOJ1LsJaY7xWlfDMM7EIJISWgqTkzJB5ZhPMb1IjDBcEOCJBEENLjpeiwgxcQRLh4mjQkFgS0yS7ARoASwmz8hWkcKwDhQWQ4TlbwZcwU5v0adDSGdKQxh9pZraahgR3HSpkpww4B5322l3Bg3a1GoAklrnSwnnpUgJw0+K4/29cw118L6DSjxOHZKS6TmcsMzhiUzpPIm2lX+mWo0YZuPOpEBF3P8AfnTkcM5GXYks5YB3dhoA8aTWhGGUsbagteTNpmKaOFILEMRd7v0NIY0YNhbrTsLhn/H329a6A4d7BuX83rVgcJp5nlTmCuaeHckgQ7iz+gA8hWrD4csA0OdA7w8s5sIsO5rp4fCgPH4pv+Oa1BWBHDPeA7wwA7C1GjArecJLw5idJ1tpRLwyWgRt9zrV0GFeCGBdzD/xvadovUIA0frWv9K7z5xzipi4UsEhzlZug21OvN6uSYVoEtZ4fZ6hDC32vY+tNxUa/bXbypBq5KBKhr9KBaQDD8nj7naqI7VSlEnq7ADWYDc4o5EJGbmT7FZ8VTAiLjQPD2Nxf6bCm42IzNeDBfmP60pOMCUuTrZx3i4uJsWN2pqjPiYe73Okefl51lxUVuxiAOsdgawYiyTqfqfzUmdYdtdAPW3vWsq60oxDm8JIJgEO8w0TLtG7a1mxC03kvEaMx1N4ba7wUk4i3JI8IcsBYcg7lutSpnqqzTDwsNKXkH5micwsQ58MkQ1i9LxyMxAkbsx7iW1hz3oi5DJBfVnmT/A7UCBdxYb9n51ndbN4PDQpYGIvIgu6gkqywW8IIJlhfWhKSwcNrznblFTEzRmd2Fz+1hlvoxDVCltOj9i47dYPShGYZYH5Z5JJBCgp5BItozyJDirhmbeWvMF3OriGEC9C5NyaYgSWBbltebxFjUAto0vefp7vWjCW0sk+EiQ8kEOz/MMzgxYbTQEOQFEm7mGdww3ceQ51eHhuQBruR9dB1pwarLbpu/0seVNQhwbBvWdKf/iraXOWIlIDmxEMSVHbzqJw2cN3l6YKmHgudvfs12vh3wVeM4w0qXDkDvNZMMEuol1c52F509BXpv8A0t8dXwiyUgWYg1rMFea4r4fkJSXcNp51E8MSWS5mBr5DWu78V4j9bEUsgOovFZEYbHZqtiIwcJJRlyOt3zv+0AuMtub8qajC6Oe9xf161u4bDa3KNLhn3rXg4IIYA+Q7ubtFqkzcNwjEE5VOxYu17KgQ2x1E1uweDi40hp6u3Pet3CfDtGrucF8K5U4nBT8PNmbt37VZ4DvXsU/C4rNxHB7B6lHlBwmgql8IdjXbx8NTPoI6S/3NLlpluf5oUefXwjTScTDLOxKQZ76PvFdTi1B/tXOxMYgFJJymSAWBIdvqfOpOfxZOXaayL3p+MqC/asONj6bW5S/vrQkxVbE9460CVsxGhpSi9rfahUwm5296WpzEP23vpWbG4h2gfn+vvTP8wqSQBAkl9XCQZIADkTOlcw4pcmCBcHsNwbnSb7Vbs9LMOxeJZ4BcEF9OY2NZMPEMsASQwBkuVAeEC6v5qBZ9gGe9KxlWIOg0CZYbGetzc0Ul5jprDUGMkgPoXY6FvuH7UWNiO5JksGDM3aAAwj8Ula8wAYOnZKQSLyQAVEbl4OjTKNeH8LxVAEYSiCHfLv3qVzMoqVdJ1Pi3B4uCtWFjAIWhRSpEQXlssEODqZes+BilBSsOGJkFjzYtdiz86HMT+64LmecFt2HKQ7aVkJN55loAiVR06dKxWltsG6UaZLx70mmYC1YajlYKBKXGUkKmUGZBELTaGMilpTajtCCaah9IMiDLEM3Ro70SBAEu8zFg3e/nW/DSs+AeIRAAIOXMRYS2ZXnW8Z3WYYRIcJgktfQSNtie1ORgkXHY09OF7atIwxd79/ZrUFO4DjsVGGvCSopw8QpK0hpyl0+RoP0AGDHNqCNZtL2y+vdmHhF2ieYaedO/RERZ517+dIKQkNA7y7x/OmutORyjzqkpg7enL70zBbnb167VndONOCCkhQdxIIibg786cApRKlXPiJOrkyN5eapGHFnF+fat3D8OCXMcqknCcODeu1wXBOQ0UPC4FpZtdd9K7vBJ1LkklyaU1fDPho2r0XDcCBWTglV1U4wAq3STjYAFcL4iGrqfEPiCUgzXlPinxdJES+35FFhZeLxB0P2rkY3GXAnfb+qTxvGPyHu9YuJ4pIdne0szMXPLRqLujR43E7l65uLxPPW2tZ8fitY97Vjx1bTD2Zt/WH6VAXF8SSwYAWt67vr3jas2IJAdJGUFwWuHYk6h2POKvE4tikicoAnkSY5XrCvFJjTb0/HlQTFY1I/yTIeFbh2O8ahz5nek4uI7QBDQ88y5v0amYDKLKUlAYyQSHAzD5QSHIaBrLCaqi8ND/uysCRdydAGFyfSgU4D/AM/0YPlUVjcgS4L67NBj660lTWh3uCQDYS5YDV4uX0aI+Ix3ygQAGZyepD2e+1ZyqJPbSIHf3rT8HjlYaVpDNiABTpBhKwoEOIlLReRWNamfe2hHb8iqhai9zpD7AGOtgNHOlKUyVKEKuHltsyZD7h/KoFn7edAT4TIYmRrEu3mH5kWJqqEr9N5zg6gMwOoDz51Kz5Dy8x+alJ6bAAx3hjpzj7+kweG7FtpbZxfk7VasMgJJcgh09HIMPHiCvrrV4aHIEOS0kAbSTA6ms1KCK28JwxVDs73t4Ukmzl+2txNLSgs7Q7O0PdnrThotA85vqHi/p1rWM7pnDcOCSCcpANxqBA5ElxMCtvC4cwLTe1h9WoeFaYBuGLt6a044Tjwmdq6ZkZ3aPjYASBKmLy6bggaEG/YTei4XCa8++VJSkphT3cbHcjnHpTxjgQ81jd77LYlIIDEdNdbbiqUWBHp038z61mQs86clAYzt1LuXbt61clEwMN5IvI21/B8q3YaG2rJhp2i1aUOI0IceVw/cVmlu4Uiupw+GK42CZhh1/LVo/wAtTRd7vpTyT0mGWuGrbg44GteNOOs/vYbgfmm4ePuomdWa/O00czHuf/6yUiCD3+m9Zcb/ANRkwkM+9eUV8WQgX5+/OuZjfHHPhDj6lqzu61j0XG/EVLEqccq5nEcawAiNgB63NcLG+KKfSOrGbR51mxeIzKUTmSkylCS7bB1F+81YN10MfjAp2NgX6Xrm8Rjv+6++3PpWcqDgKISCQ5AfW5GrA2G1Kw8S4ZJdJuflspwQbw072dmayJWJzc/wNer+VLxMV49fPzql4jvsPfn+Kz4mI5vrtz2FNiMOK50GlgzEl7DmZZ9rClAO5AMB7PZtrS3RxRcYEBZThqKkgtnMZm/czApBuxcgb0hWIpOpFyGMSBZjs1VIFKt+aHEW8mSb3c0teJLsOk/mrxVg2gWDtMAGRDz5UVLWQpsoAZJzFzLSSXgPYAfekKOoeN/S2tRONJdzBHnBuNiejvehRihIIUCoOkkBWWxLiUnxEEgHTNrIq5IBLsBZywgnS7SdPttQBP5B6tGotOlzyq8TEZTpV8pDKTmFrKDgEHXQvV4pLqJIV4pLu5Ll9zYz+RVUSo1YT4VHw8g3/E3hIsRdjcVSVcu5dhpp1+lMwMbDAWMTMrwKCMpyss2Up0l0XcQS4kU4qzDETq//AHD/AMalGj4piAABZAEARapV0nQw8MS5IiGDuYgyGHObWpvDHKXZJ5KAI8jQYZ1jvTGIDmx1pwCI5N39mn4aY5b/AErOkuWAkwwD8oFNwsSOtVDo8OiHCmLWIEkqAAE7EntT0EgXDuzNpEg+flWHAxWILAgGxJY9crHyNOwVElgQmDJMFg/mW8yK1ygjcoZrsdO2kDWr4Lh0/uJL7aedYUqOUq/a4STzMj6H2aL9fVzzL0cstUdLH4dIdi/oR7tVJYNWRfFGHPltVjGSSnxQYUSl8skHw/uhjH1FZ3crWY0nGApw41AA3toQbv0I8ItvIrj4nFKL5r+/LbtVL4iGcN0rNTrDjwLOSbNQf563DDz8q5R4kswqfrEa1Uun/mq1cnTy26Uo4qtTc2kN+RNYVY/UVDinfyuxd6E1LSkfuf6b96pOMNIm+29YlYuw9v8A1Qhd+n8ff0qTZiYjRrS8VZJJN3mGml4+MpRC8RWcm5K3UWSk3LkQQJ2bRqzjFmX7elMB/wCqAbP1pWedWvG2tLGK2rQRSyX186UZiqJLWIcTHYvYihzEqYJk+EJZ5Phsp5+htQJkMkKJAJiYAcwA7AAl305GlqSQlKjZT6iwLHoeR0IMg1FCvWrXxJKcvhaICQDDsSct/EZd99KRiE+/4oM0QJOt+wHvS2oYavEcAMkMDNjdRlzKpYawkDmXGYBShGZwVAqSkpIBQQAMQEnxZiFJt/8AHfZKsc5QASyXbT5mCuZepwvGrwsROJhrKFpLpUGccw/41o/iJCyHbWD0v9qWC/O+w79KmZrQ3v7UWEvK5adDsXEsbw/m+lSCrV2jmN2jftpNhQx72q1jQsCL3cyzdfKBvdRJO0DlaBYSb0hO93HXrytSVWvr9P7v1pmFi5Z9DYyHBGv8VIYpIlwyiSGe7p1EXaGpwKHA4pkYWIQZBCFM3LlV03E4kOWwcC+mduzrdutStQuokEbROh2u1w4EH70JPOKol9O21auH4MqCjmQkJRn8SmzSIS/zKmw2NERSmhrMJIAlp7O81owyUsSIUC12IlJkEO3I/iswHrVAj+oqB6V0wuGJBAIcOCAQ7ODqHCg41BrL3ogsalr6VlNBUNIv5P78qILjkT7jv9ayDEo8+0f0Pu9RahiAaetWcUM7/wDTPns1+f1rNiJYsSCNwXB7+/WmcPxISFXYpKYLO5eYIKQQC0S01T8oYUDu+nPlyoVLh2OofTT1D+opP6pZn8hLEMZuzeb1MOZudrm12vzoiNz9vZqLVMTVlAKXwws5Q+ISAwkAWsJuTNLzQHMEEgCZdpD+EltdGLFxVEcFEM8/7dRfn71olcQTcu1gX2A+gA6JGwrKJts/55UIxNImxPXQ6ClRo/XaWEdCH6EGOVCrFOW5E82O/JxEf8VZCvnTMUl3LNyYAzplDa0I3GWCSzAaAO0/8xdo1peZjo4ItPrQFcmY566y1RAsLPYl2uz9L0kf6hBcFiJBEN3E1YxTmzJJSQmVOdspLgQC7f8AVzqJOUuyVRuWBIvDSPLqKXi4RTBSQxlwQXhxOocRzpiVh44AUClKswYPmdJvmSxExq45UrFUTJck6nYQPK1RbaHty06n30DM0x3D/WsmKxDqzAktt0fVnHnVZiWA0tb7Xmrc2zMDd3bew6AdqHOQ0byQ/Xy9DNSCRuREfT32o/1VpSpAcJJBUkgXQFMSDMBSuV3tCcsz72+1EjFKXIgnX9wkKdJukxcaEixNUSJS5SIG5Ltd3ImG2E7E0C4+58jA3EvpUzDXt1Y892/mgXiQzCxkiZbm0NHU8qYlYqzYhtwQxs1TD0eAT4ikZiEuDZwH8Ls4tcUIAN1MZu+ziQ8kx2vQpGY6lRPYu7kl3d29bNMyHEZyA6h+2C5u0PB6etApZmXeSXfo/MP6mrBDFxOhBafDcNIYGA0l3hqanBBMFhldSlJJAFn8IMZmSC1yLXrRRHBOAcyJDytAPkVRUrOMU1KqnocNQBUl8wJ+cJcsAp2CgFAEGZFpdhTMLjMuGpGVCs1iR4kl0klJDGcoEuGdgCSaweUe+9MxcRJbKCGAebq1PIWHbUuS1HIBUpkBROgDk9mFRYkAMSYi7uRNwTs0M1Zs7x669On5NGQTLjpqzBi3SgNeHxQzZsicpJ/0wV5QcpAIZWaMzibjUOKDEWkJYA5wousKBSQwAAADu+bxOxBEDXOpYaIs4579ZVpAa8mqGJYQG19/jXyqoYMTUyedHi4qSqHSkmASDlDw5AGZuQHTSs5bRzbRpYfdxzpuEnxFLAhRCQpi48aZS+WdPELKNixAhK4gkAbAgQLO8sHMk35bUKV+VJz0aik2cXgzrADDbehHJIcFQIS9x9iYfWiWlIA8TkpBDaHMQygRsHjcdKUMYkJDuwKbCASSwaS5N7y1hUUtQTlcs8p0Cm1D3uO1SWA4JcRuRL2YXOr+3baJYpzSNcrhgCej7HSsySGvOg8vT8VQVbTQttqedV6J2HiEeING7NtY3vUGIWyhRZRBULBw4BO7BRnmaBZBF7OwlmdRaTG7S+be9ILB2uCHO/LTUb30ipDUkAmUli1z4ryLRHIyIu0LBswIsTIkGQ0RHX7UpK+XlBbX+6Zh8SUqdJUlnAlyAczgW/3K2ud6uktCgYMC5toDZ+/nR4a3DEQHsTD+cPWcK0/PuJosJYBkP/R+89qcLfh4eabmpi4JYvc6x37wPXet3wxaQY8QYEkPDgOC4hlHK9ohwQT7TgfgWHxGGSkpBAdiZPSuvj41ndfN8FSf1ElWGlSXcodYBDvlcHMH+US9tZrMgDM2JmSATmYOoAXACjfuNa9B8b+E5FHSvOYyPPX23Ss+WQ5tKiJa19PLR3/GlEghiTmscuUiDmA8QukX2JdOlwUY3JO/L+R60DtJkAzI71goRFunWpiYpIZwwJIgXN7dO2l6PGUhvCkgg6l3DljoxbKDeXMWoAcpBBsQQ47uxcNVEWdR9Dr97VRdJ2IdwR2MHvWrExEqzqxHOIuUsGSFKWFLdiLB2DEeLRgazhaR8oeQxfSXChzcCDobvDAUC5AjaYAfUnveotQLBgJu0tzli3Qa1o4vDCWRnGIQElKkF0BJSVlJBSDmClB9Acwm9T/ISE4iEoDLUMqlAFaUgkhl6EuAphPKos2Nhsz+EltIykJKVBy5cElmGm7AP1Tpu2SWZwpi90kyz3Bpq0KRdwFDzS7+RMvY0vEUMwdLBkw5c+EOXP8Auv3iKWVq4lP/ANWH54n/AJ1KzGpSXbRihgGDyHbQm8MSQ0O9zalCYl6ACHi7M4d2e125s1Fni56aQeuxVp9XGd9k1KXOgDzsASOph+o61SyHYHMHgsz7RQLXAOdyQxHicAMkOTDZWAYlmZhD2ld8xMpYM02YF7CBPLykYAxBU4nT5rAuH1keYqYaXDAOb5ngJAOZw3d3/ab3CAXMm5ueZufrVuSZIJIuq1mkq2tyYNRRDEqi3Q22dtKEgvZ3bu9rVajcIchpYMWABJMkga3aH0oATcARctBLlUvDtDQ4TZ3JN1GBXpaOfrer1LGGvaLW+1JCp9+gFahhI/TUorIxApITh5PmSQSVFTslvDEvm5UEolo6bdexmnI4gAqLAFz8tg7gpAJIKWOum9Z0zJdnGYgSB0+mlRWKSACXCQyRoASSfUnzpQsVbkkQ8sLDlRuCRASOTnXmdH5W70nf0b3a9QvzePyKEIGmYi0u4BAhw7m0y2s6Q9KLc7e/Opdmvq5DO56MGa+rnVg4jsTDaxDaTe4iBqDoKZnQUWVnvmaHBU4DH5Sli5BLpIsXGUxYvsdb3bQ1AYqqMSoQ+h0u2s9h51eKUv4S4PmORgTzEUvPDNs511tsJtMiphMSxVlG5BIHVpboCeRpLVw+KQSAWgvLOBJGj2galq7Hw740tFiWrg4OApSSqAEgkuoAlikEAO5PjEazdjV4WKUlwzjcBQ8i4Nazyg3HpeP+KFaZEmRF5I+o9K89iklQygqLwAM2rtlYvOjTVDFHNh56eXr3pS1OFMWBBi5MhhpynkafLaMyJxOMtajiYmZRxCfGYBLpzF2YsCByzCl43GYi8mZalfppCUOoqyocslL/ACpBUYFnhqQtRUZPM97mpkOmv5adQY+lZai8RKkhiGEHTZwRqB4uh7QWLhFOxcBzDBUKYTJZpa5UJuV5YZg5N5exiCzHppepiNLA9yDr0E1AJVtDiRO/8PVnEdoDs2r6MXdnA8IFmAh5qwokZdJJdtA8EyCwFiHYCS1LqCN79KJgrMSz3HibckS5VHPTUkVeFhZ2S4EHQ/8A5BJ8vSaXjXkuTJLy5medP7TRgY6CpIXm/wDbKSRlX4nJRlBT4UwhJAJLZpDsMeMpJysG8ICuZEOyUhobc6kkmtR4lSypSy6sQfOcwYpZiliAVMMswM2kEIxUpCXyr8RGRRswfMLeMykPGsbIZyPf91KpqlCdBC26wRy7a1a3Blt4INwDoW1tcFwZDCVKN9xvFpVpv+C31NUlbdeX5qVKNGiS39e+9RKRdTsxZmd8pa/7czPyfWrqUaVFQOgBAaHm8l1QZ0iBFzWnieHQhOGRiJxCoErQkHwEKIylRDKcB3S4kVKlQ+s4XbVtDao1pBeA5A1/cX8Pdt3apUqSioaSNHv6UQ2eDt5+dSpSkxAAzFy0xDubF5DMXi5DQ5vMG/dme7wzCGaDF3tprUqVnDiBTNzcaMzAec9ooSqpUp1aIDzYnyDn6Ua3CmJZlfuDgSzkMdXcMbGDUqU5+UUFdfvRYwykpcFtQXEgW96VKlCFj4qTCUhI8yWeSSHedGHKAys/nUqVWr4tOITN+TPbQvpQGzxcsHn3a/5qVK1mr4JKQBebddfftqJeGYHntOp96VKlaz0sVi4mYuQB/wAqQAwiEgAC3c9aFIc6tDkDRwLOz8nHWpUqAEkauN4f6kVEqaWBdxI5XHPn0qVKKAh9HBAvZtJNCs9SXM7iNDbXz5VKlPxG8XlClJwiVIQtWRaodLwcpsSzseQvQLUgBJZRWQoqOYM5+VgAbXLyXZgzmVKt9ghSiCxABEMRUqVKyX//2Q==">
            <a:hlinkClick r:id="rId2"/>
          </p:cNvPr>
          <p:cNvSpPr>
            <a:spLocks noChangeAspect="1" noChangeArrowheads="1"/>
          </p:cNvSpPr>
          <p:nvPr/>
        </p:nvSpPr>
        <p:spPr bwMode="auto">
          <a:xfrm>
            <a:off x="323528" y="-1662597"/>
            <a:ext cx="55721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301208"/>
            <a:ext cx="1520949" cy="102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64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276872"/>
            <a:ext cx="7408333" cy="3849291"/>
          </a:xfrm>
        </p:spPr>
        <p:txBody>
          <a:bodyPr>
            <a:normAutofit lnSpcReduction="10000"/>
          </a:bodyPr>
          <a:lstStyle/>
          <a:p>
            <a:pPr marL="0" indent="0">
              <a:buNone/>
            </a:pPr>
            <a:r>
              <a:rPr lang="hu-HU" dirty="0"/>
              <a:t>Miután az Univerzum kellőképpen lehűlt, és az atommagok elektronokat fogtak be, így kialakultak a semleges atomok. Ekkor pedig az addig mindig valamilyen töltött részecskébe ütköző fotonok már szabadon „közlekedhettek” az atomok közt lévő téren keresztül. Ezt úgy is szokták mondani, hogy az </a:t>
            </a:r>
            <a:r>
              <a:rPr lang="hu-HU" b="1" dirty="0"/>
              <a:t>elektromágneses sugárzás lecsatolódott</a:t>
            </a:r>
            <a:r>
              <a:rPr lang="hu-HU" dirty="0"/>
              <a:t>. </a:t>
            </a:r>
            <a:endParaRPr lang="hu-HU" dirty="0" smtClean="0"/>
          </a:p>
          <a:p>
            <a:pPr marL="0" indent="0">
              <a:buNone/>
            </a:pPr>
            <a:r>
              <a:rPr lang="hu-HU" dirty="0" smtClean="0"/>
              <a:t>Ennek </a:t>
            </a:r>
            <a:r>
              <a:rPr lang="hu-HU" dirty="0"/>
              <a:t>a sugárzásnak a nyomai pedig itt kell legyenek, csak jóval nagyobb hullámhosszon, hiszen a tér közben tágult. Az elmélet szerint a </a:t>
            </a:r>
            <a:r>
              <a:rPr lang="hu-HU" b="1" dirty="0"/>
              <a:t>mikrohullámú tartományban </a:t>
            </a:r>
            <a:r>
              <a:rPr lang="hu-HU" dirty="0"/>
              <a:t>érdemes </a:t>
            </a:r>
            <a:r>
              <a:rPr lang="hu-HU" dirty="0" smtClean="0"/>
              <a:t>keresni (George </a:t>
            </a:r>
            <a:r>
              <a:rPr lang="hu-HU" dirty="0" err="1" smtClean="0"/>
              <a:t>Gamow</a:t>
            </a:r>
            <a:r>
              <a:rPr lang="hu-HU" dirty="0" smtClean="0"/>
              <a:t>). </a:t>
            </a:r>
            <a:endParaRPr lang="hu-HU" dirty="0"/>
          </a:p>
        </p:txBody>
      </p:sp>
      <p:sp>
        <p:nvSpPr>
          <p:cNvPr id="3" name="Cím 2"/>
          <p:cNvSpPr>
            <a:spLocks noGrp="1"/>
          </p:cNvSpPr>
          <p:nvPr>
            <p:ph type="title"/>
          </p:nvPr>
        </p:nvSpPr>
        <p:spPr/>
        <p:txBody>
          <a:bodyPr/>
          <a:lstStyle/>
          <a:p>
            <a:r>
              <a:rPr lang="hu-HU" dirty="0" smtClean="0"/>
              <a:t>Új tényekre való utalás</a:t>
            </a:r>
            <a:endParaRPr lang="hu-HU" dirty="0"/>
          </a:p>
        </p:txBody>
      </p:sp>
      <p:pic>
        <p:nvPicPr>
          <p:cNvPr id="26626" name="Picture 2" descr="http://phys.colorado.edu/sites/default/files/gamowma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32656"/>
            <a:ext cx="1402854" cy="188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4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988840"/>
            <a:ext cx="7408333" cy="4137323"/>
          </a:xfrm>
        </p:spPr>
        <p:txBody>
          <a:bodyPr>
            <a:normAutofit fontScale="92500" lnSpcReduction="10000"/>
          </a:bodyPr>
          <a:lstStyle/>
          <a:p>
            <a:r>
              <a:rPr lang="hu-HU" dirty="0"/>
              <a:t>„</a:t>
            </a:r>
            <a:r>
              <a:rPr lang="hu-HU" i="1" dirty="0"/>
              <a:t>Egy-egy új törvényszerűséget általában így keresünk. Először is kitalálunk valamit. Ne nevessenek, ez a legfontosabb lépés. Azután kiszámítjuk a következményeit. Ezeket a következményeket összehasonlítjuk a tapasztalatainkkal. Ha nem egyeznek velük, akkor sejtésünk hibás volt. És ebben az egyszerű állításban van elbújva a tudomány lényege. Semmit nem számít, hogy milyen szép az ötlet, vagy hogy milyen agyafúrt, aki kitalálta, vagy hogy hogyan hívják. Ha nincs összhangban a tapasztalattal, akkor rossz. Ennyi az egész. Ez minden, amit erről el lehet mondani.”</a:t>
            </a:r>
            <a:endParaRPr lang="hu-HU" dirty="0"/>
          </a:p>
          <a:p>
            <a:pPr marL="0" indent="0" algn="r">
              <a:buNone/>
            </a:pPr>
            <a:r>
              <a:rPr lang="hu-HU" dirty="0"/>
              <a:t>Richard </a:t>
            </a:r>
            <a:r>
              <a:rPr lang="hu-HU" dirty="0" err="1"/>
              <a:t>Feynman</a:t>
            </a:r>
            <a:r>
              <a:rPr lang="hu-HU" dirty="0"/>
              <a:t> </a:t>
            </a:r>
          </a:p>
        </p:txBody>
      </p:sp>
      <p:sp>
        <p:nvSpPr>
          <p:cNvPr id="3" name="Cím 2"/>
          <p:cNvSpPr>
            <a:spLocks noGrp="1"/>
          </p:cNvSpPr>
          <p:nvPr>
            <p:ph type="title"/>
          </p:nvPr>
        </p:nvSpPr>
        <p:spPr/>
        <p:txBody>
          <a:bodyPr/>
          <a:lstStyle/>
          <a:p>
            <a:pPr algn="l"/>
            <a:r>
              <a:rPr lang="hu-HU" dirty="0" smtClean="0"/>
              <a:t>Hogyan működik a tudomány?</a:t>
            </a:r>
            <a:endParaRPr lang="hu-HU" dirty="0"/>
          </a:p>
        </p:txBody>
      </p:sp>
      <p:pic>
        <p:nvPicPr>
          <p:cNvPr id="25602" name="Picture 2" descr="http://upload.wikimedia.org/wikipedia/en/4/42/Richard_Feynman_Nob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48680"/>
            <a:ext cx="1312540" cy="183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4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556792"/>
            <a:ext cx="7408333" cy="4569371"/>
          </a:xfrm>
        </p:spPr>
        <p:txBody>
          <a:bodyPr>
            <a:normAutofit fontScale="85000" lnSpcReduction="20000"/>
          </a:bodyPr>
          <a:lstStyle/>
          <a:p>
            <a:pPr marL="0" indent="0">
              <a:buNone/>
            </a:pPr>
            <a:r>
              <a:rPr lang="hu-HU" dirty="0"/>
              <a:t>A</a:t>
            </a:r>
            <a:r>
              <a:rPr lang="hu-HU" dirty="0" smtClean="0"/>
              <a:t> </a:t>
            </a:r>
            <a:r>
              <a:rPr lang="hu-HU" dirty="0"/>
              <a:t>galaxisok távolodási sebességének mérési alapjait képező </a:t>
            </a:r>
            <a:r>
              <a:rPr lang="hu-HU" dirty="0" smtClean="0"/>
              <a:t>elemek </a:t>
            </a:r>
            <a:r>
              <a:rPr lang="hu-HU" dirty="0"/>
              <a:t>kulcskérdés volt a Nagy Bumm-elmélet </a:t>
            </a:r>
            <a:r>
              <a:rPr lang="hu-HU" dirty="0" smtClean="0"/>
              <a:t>szempontjából, melyek a következők:</a:t>
            </a:r>
            <a:endParaRPr lang="hu-HU" dirty="0"/>
          </a:p>
          <a:p>
            <a:pPr lvl="0"/>
            <a:r>
              <a:rPr lang="hu-HU" dirty="0"/>
              <a:t> Annak a nagyon </a:t>
            </a:r>
            <a:r>
              <a:rPr lang="hu-HU" b="1" dirty="0"/>
              <a:t>gyenge fénynek a detektálása</a:t>
            </a:r>
            <a:r>
              <a:rPr lang="hu-HU" dirty="0"/>
              <a:t>, amely a távoli galaxisokból érkeznek a Földre. Mi történt a fénnyel míg keresztülhaladt a galaxisok közti űrön, majd pedig bolygónk légkörén?</a:t>
            </a:r>
          </a:p>
          <a:p>
            <a:pPr lvl="0"/>
            <a:r>
              <a:rPr lang="hu-HU" dirty="0"/>
              <a:t>Meg kellett határozni </a:t>
            </a:r>
            <a:r>
              <a:rPr lang="hu-HU" b="1" dirty="0"/>
              <a:t>a beérkező fény hullámhossz szerinti összetételét</a:t>
            </a:r>
            <a:r>
              <a:rPr lang="hu-HU" dirty="0"/>
              <a:t>, ennek alapján azonosítani azokat az atomokat, melyektől a sugárzás eredhetett.</a:t>
            </a:r>
          </a:p>
          <a:p>
            <a:pPr lvl="0"/>
            <a:r>
              <a:rPr lang="hu-HU" dirty="0"/>
              <a:t>Meg kellett állapítani </a:t>
            </a:r>
            <a:r>
              <a:rPr lang="hu-HU" b="1" dirty="0"/>
              <a:t>a hullámhosszak eltolódását</a:t>
            </a:r>
            <a:r>
              <a:rPr lang="hu-HU" dirty="0"/>
              <a:t>, majd ennek ismeretében számítani a távolodási sebességet.</a:t>
            </a:r>
          </a:p>
          <a:p>
            <a:pPr lvl="0"/>
            <a:r>
              <a:rPr lang="hu-HU" dirty="0"/>
              <a:t>Figyelembe kellett venni az észlelés során bekövetkező lehetséges </a:t>
            </a:r>
            <a:r>
              <a:rPr lang="hu-HU" b="1" dirty="0"/>
              <a:t>hibaforrásokat</a:t>
            </a:r>
            <a:r>
              <a:rPr lang="hu-HU" dirty="0"/>
              <a:t>, a távcső és színképelemzéshez használt berendezés tulajdonságait, a használt fotólemezek érzékenységét stb. </a:t>
            </a:r>
          </a:p>
          <a:p>
            <a:endParaRPr lang="hu-HU" dirty="0"/>
          </a:p>
        </p:txBody>
      </p:sp>
      <p:sp>
        <p:nvSpPr>
          <p:cNvPr id="3" name="Cím 2"/>
          <p:cNvSpPr>
            <a:spLocks noGrp="1"/>
          </p:cNvSpPr>
          <p:nvPr>
            <p:ph type="title"/>
          </p:nvPr>
        </p:nvSpPr>
        <p:spPr>
          <a:xfrm>
            <a:off x="323528" y="338328"/>
            <a:ext cx="8363272" cy="1252728"/>
          </a:xfrm>
        </p:spPr>
        <p:txBody>
          <a:bodyPr/>
          <a:lstStyle/>
          <a:p>
            <a:pPr algn="l"/>
            <a:r>
              <a:rPr lang="hu-HU" i="1" dirty="0"/>
              <a:t>H</a:t>
            </a:r>
            <a:r>
              <a:rPr lang="hu-HU" i="1" dirty="0" smtClean="0"/>
              <a:t>osszú </a:t>
            </a:r>
            <a:r>
              <a:rPr lang="hu-HU" i="1" dirty="0"/>
              <a:t>észlelési logikai láncolat</a:t>
            </a:r>
            <a:r>
              <a:rPr lang="hu-HU" dirty="0"/>
              <a:t> </a:t>
            </a:r>
          </a:p>
        </p:txBody>
      </p:sp>
      <p:pic>
        <p:nvPicPr>
          <p:cNvPr id="23554" name="Picture 2" descr="https://encrypted-tbn2.gstatic.com/images?q=tbn:ANd9GcRRaXgYIqQ9zYE7drafDDy1sXx39Yqg8N8xM1B30Hw6vPRxQ-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60648"/>
            <a:ext cx="1615953" cy="121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4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700808"/>
            <a:ext cx="7408333" cy="5040560"/>
          </a:xfrm>
        </p:spPr>
        <p:txBody>
          <a:bodyPr>
            <a:normAutofit/>
          </a:bodyPr>
          <a:lstStyle/>
          <a:p>
            <a:r>
              <a:rPr lang="hu-HU" dirty="0"/>
              <a:t>A korábban említett </a:t>
            </a:r>
            <a:r>
              <a:rPr lang="hu-HU" dirty="0" err="1"/>
              <a:t>cefeidákon</a:t>
            </a:r>
            <a:r>
              <a:rPr lang="hu-HU" dirty="0"/>
              <a:t> alapuló távolságmérés például már nem volt alkalmazható a nagyon távoli galaxisok esetében, mivel egész egyszerűen már megfigyelhetetlenek voltak. </a:t>
            </a:r>
            <a:endParaRPr lang="hu-HU" dirty="0" smtClean="0"/>
          </a:p>
          <a:p>
            <a:r>
              <a:rPr lang="hu-HU" dirty="0" smtClean="0"/>
              <a:t>Az </a:t>
            </a:r>
            <a:r>
              <a:rPr lang="hu-HU" dirty="0"/>
              <a:t>új eljárás azon a</a:t>
            </a:r>
            <a:r>
              <a:rPr lang="hu-HU" b="1" dirty="0"/>
              <a:t> </a:t>
            </a:r>
            <a:r>
              <a:rPr lang="hu-HU" b="1" i="1" dirty="0"/>
              <a:t>feltételezésen </a:t>
            </a:r>
            <a:r>
              <a:rPr lang="hu-HU" dirty="0"/>
              <a:t>alapult, hogy például az </a:t>
            </a:r>
            <a:r>
              <a:rPr lang="hu-HU" b="1" i="1" dirty="0"/>
              <a:t>Androméda-galaxis</a:t>
            </a:r>
            <a:r>
              <a:rPr lang="hu-HU" i="1" dirty="0"/>
              <a:t> legfényesebb csillaga valószínűleg ugyanolyan fényességű</a:t>
            </a:r>
            <a:r>
              <a:rPr lang="hu-HU" dirty="0"/>
              <a:t>, mint bármelyik másik galaxis legfényesebb csillaga. Ez pedig felhasználható már távolságmérésre az 1/</a:t>
            </a:r>
            <a:r>
              <a:rPr lang="hu-HU" i="1" dirty="0"/>
              <a:t>r</a:t>
            </a:r>
            <a:r>
              <a:rPr lang="hu-HU" baseline="30000" dirty="0"/>
              <a:t>2</a:t>
            </a:r>
            <a:r>
              <a:rPr lang="hu-HU" dirty="0"/>
              <a:t> –es távolságtörvény </a:t>
            </a:r>
            <a:r>
              <a:rPr lang="hu-HU" dirty="0" smtClean="0"/>
              <a:t>alapján </a:t>
            </a:r>
            <a:r>
              <a:rPr lang="hu-HU" b="1" dirty="0" smtClean="0"/>
              <a:t>(</a:t>
            </a:r>
            <a:r>
              <a:rPr lang="hu-HU" b="1" dirty="0" smtClean="0">
                <a:solidFill>
                  <a:srgbClr val="FF0000"/>
                </a:solidFill>
              </a:rPr>
              <a:t>3</a:t>
            </a:r>
            <a:r>
              <a:rPr lang="hu-HU" b="1" dirty="0" smtClean="0"/>
              <a:t>)</a:t>
            </a:r>
            <a:r>
              <a:rPr lang="hu-HU" dirty="0" smtClean="0"/>
              <a:t>. </a:t>
            </a:r>
            <a:endParaRPr lang="hu-HU" dirty="0"/>
          </a:p>
          <a:p>
            <a:r>
              <a:rPr lang="hu-HU" dirty="0" smtClean="0"/>
              <a:t>E galaxis távolságához viszonyították a többi távolságát.</a:t>
            </a:r>
            <a:endParaRPr lang="hu-HU" dirty="0"/>
          </a:p>
        </p:txBody>
      </p:sp>
      <p:sp>
        <p:nvSpPr>
          <p:cNvPr id="3" name="Cím 2"/>
          <p:cNvSpPr>
            <a:spLocks noGrp="1"/>
          </p:cNvSpPr>
          <p:nvPr>
            <p:ph type="title"/>
          </p:nvPr>
        </p:nvSpPr>
        <p:spPr>
          <a:xfrm>
            <a:off x="457200" y="338328"/>
            <a:ext cx="8229600" cy="930432"/>
          </a:xfrm>
        </p:spPr>
        <p:txBody>
          <a:bodyPr/>
          <a:lstStyle/>
          <a:p>
            <a:pPr algn="l"/>
            <a:r>
              <a:rPr lang="hu-HU" dirty="0" smtClean="0"/>
              <a:t>Feltételezések és analógiák</a:t>
            </a:r>
            <a:endParaRPr lang="hu-HU"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362" y="260648"/>
            <a:ext cx="1822899"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648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844824"/>
            <a:ext cx="7408333" cy="4281339"/>
          </a:xfrm>
        </p:spPr>
        <p:txBody>
          <a:bodyPr>
            <a:normAutofit fontScale="92500" lnSpcReduction="10000"/>
          </a:bodyPr>
          <a:lstStyle/>
          <a:p>
            <a:r>
              <a:rPr lang="hu-HU" i="1" u="sng" dirty="0"/>
              <a:t>Miért alkalmazható ez a módszer</a:t>
            </a:r>
            <a:r>
              <a:rPr lang="hu-HU" dirty="0"/>
              <a:t>? </a:t>
            </a:r>
          </a:p>
          <a:p>
            <a:r>
              <a:rPr lang="hu-HU" b="1" i="1" dirty="0"/>
              <a:t>Analógia</a:t>
            </a:r>
            <a:r>
              <a:rPr lang="hu-HU" i="1" dirty="0"/>
              <a:t>:</a:t>
            </a:r>
            <a:r>
              <a:rPr lang="hu-HU" dirty="0"/>
              <a:t> Az emberek magassága nagyon különböző. Ha azonban véletlenszerűen kiválasztunk mondjuk 50 felnőttet, akkor a józan ész alapján </a:t>
            </a:r>
            <a:r>
              <a:rPr lang="hu-HU" b="1" dirty="0"/>
              <a:t>feltételezhetjük, </a:t>
            </a:r>
            <a:r>
              <a:rPr lang="hu-HU" dirty="0"/>
              <a:t>hogy közülük a legmagasabb körülbelül 190 cm magas. </a:t>
            </a:r>
          </a:p>
          <a:p>
            <a:r>
              <a:rPr lang="hu-HU" dirty="0"/>
              <a:t>Ezért ha távolról két nagyobb embercsoportot látunk (lásd korábban a vándorló madarakat), és az egyik társaság legmagasabb tagja éppen háromszor akkorának látszik, mint a másik társaságnál a legmagasabb, akkor jogosan gondolhatjuk, hogy az előbbi csoport 1/3 akkora távolságra van tőlünk. </a:t>
            </a:r>
          </a:p>
          <a:p>
            <a:r>
              <a:rPr lang="hu-HU" dirty="0"/>
              <a:t>(Az 1/</a:t>
            </a:r>
            <a:r>
              <a:rPr lang="hu-HU" i="1" dirty="0"/>
              <a:t>r</a:t>
            </a:r>
            <a:r>
              <a:rPr lang="hu-HU" baseline="30000" dirty="0"/>
              <a:t>2</a:t>
            </a:r>
            <a:r>
              <a:rPr lang="hu-HU" dirty="0"/>
              <a:t> –es távolságtörvény pontszerű források esetében használható, míg itt lineáris közelítést használtunk.) </a:t>
            </a:r>
          </a:p>
          <a:p>
            <a:endParaRPr lang="hu-HU" dirty="0"/>
          </a:p>
        </p:txBody>
      </p:sp>
      <p:sp>
        <p:nvSpPr>
          <p:cNvPr id="3" name="Cím 2"/>
          <p:cNvSpPr>
            <a:spLocks noGrp="1"/>
          </p:cNvSpPr>
          <p:nvPr>
            <p:ph type="title"/>
          </p:nvPr>
        </p:nvSpPr>
        <p:spPr/>
        <p:txBody>
          <a:bodyPr/>
          <a:lstStyle/>
          <a:p>
            <a:r>
              <a:rPr lang="hu-HU" dirty="0" smtClean="0"/>
              <a:t>Analógia</a:t>
            </a:r>
            <a:endParaRPr lang="hu-HU" dirty="0"/>
          </a:p>
        </p:txBody>
      </p:sp>
      <p:pic>
        <p:nvPicPr>
          <p:cNvPr id="7170" name="Picture 2" descr="https://encrypted-tbn0.gstatic.com/images?q=tbn:ANd9GcR1EoE9QCFYtjiAlV4VHZDKwL7xKH7NXbX_iEOYFcYHEfCngCuPa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60648"/>
            <a:ext cx="1247775" cy="187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03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844824"/>
            <a:ext cx="7408333" cy="4281339"/>
          </a:xfrm>
        </p:spPr>
        <p:txBody>
          <a:bodyPr>
            <a:normAutofit fontScale="92500" lnSpcReduction="20000"/>
          </a:bodyPr>
          <a:lstStyle/>
          <a:p>
            <a:r>
              <a:rPr lang="hu-HU" dirty="0" smtClean="0"/>
              <a:t>Az állandó állapotú modell egyik híres szerzője, </a:t>
            </a:r>
            <a:r>
              <a:rPr lang="hu-HU" dirty="0" err="1" smtClean="0"/>
              <a:t>Fred</a:t>
            </a:r>
            <a:r>
              <a:rPr lang="hu-HU" dirty="0" smtClean="0"/>
              <a:t> </a:t>
            </a:r>
            <a:r>
              <a:rPr lang="hu-HU" dirty="0" err="1"/>
              <a:t>Hoyle</a:t>
            </a:r>
            <a:r>
              <a:rPr lang="hu-HU" dirty="0"/>
              <a:t> a középkorú csillagok (mint például a mi Napunk is) működésével kapcsolatos szemléletes </a:t>
            </a:r>
            <a:r>
              <a:rPr lang="hu-HU" i="1" dirty="0"/>
              <a:t>analógiát</a:t>
            </a:r>
            <a:r>
              <a:rPr lang="hu-HU" dirty="0"/>
              <a:t> alkotott. </a:t>
            </a:r>
            <a:endParaRPr lang="hu-HU" dirty="0" smtClean="0"/>
          </a:p>
          <a:p>
            <a:r>
              <a:rPr lang="hu-HU" dirty="0" smtClean="0"/>
              <a:t>Az </a:t>
            </a:r>
            <a:r>
              <a:rPr lang="hu-HU" dirty="0"/>
              <a:t>ilyen csillag általában stabil, a főleg fény formájában kisugárzott energiát abból pótolja, hogy a csillag magjában a H atommagokból He atommagok keletkeznek. </a:t>
            </a:r>
            <a:endParaRPr lang="hu-HU" dirty="0" smtClean="0"/>
          </a:p>
          <a:p>
            <a:r>
              <a:rPr lang="hu-HU" dirty="0" smtClean="0"/>
              <a:t>Eközben </a:t>
            </a:r>
            <a:r>
              <a:rPr lang="hu-HU" dirty="0"/>
              <a:t>a gravitációs tere a csillag anyagát befelé vonzza, de az mégsem zuhan be a magba, mert a magas hőmérséklet miatti igen erős </a:t>
            </a:r>
            <a:r>
              <a:rPr lang="hu-HU" b="1" dirty="0"/>
              <a:t>sugárnyomás</a:t>
            </a:r>
            <a:r>
              <a:rPr lang="hu-HU" dirty="0"/>
              <a:t> képes a </a:t>
            </a:r>
            <a:r>
              <a:rPr lang="hu-HU" b="1" dirty="0"/>
              <a:t>tömegvonzásból </a:t>
            </a:r>
            <a:r>
              <a:rPr lang="hu-HU" dirty="0"/>
              <a:t>származó erőt kiegyensúlyozni. </a:t>
            </a:r>
            <a:endParaRPr lang="hu-HU" dirty="0" smtClean="0"/>
          </a:p>
          <a:p>
            <a:r>
              <a:rPr lang="hu-HU" dirty="0" smtClean="0"/>
              <a:t>Ez </a:t>
            </a:r>
            <a:r>
              <a:rPr lang="hu-HU" dirty="0"/>
              <a:t>pedig hasonló ahhoz, amikor </a:t>
            </a:r>
            <a:r>
              <a:rPr lang="hu-HU" b="1" dirty="0"/>
              <a:t>a felfújt lufi </a:t>
            </a:r>
            <a:r>
              <a:rPr lang="hu-HU" dirty="0"/>
              <a:t>is </a:t>
            </a:r>
            <a:r>
              <a:rPr lang="hu-HU" b="1" dirty="0"/>
              <a:t>egyensúlyban </a:t>
            </a:r>
            <a:r>
              <a:rPr lang="hu-HU" dirty="0"/>
              <a:t>van, pedig a feszülő gumimembrán kisebb térfogatra igyekszik húzni a bent lévő gázt, míg a gáz nyomása kifelé nyomja.</a:t>
            </a:r>
          </a:p>
        </p:txBody>
      </p:sp>
      <p:sp>
        <p:nvSpPr>
          <p:cNvPr id="3" name="Cím 2"/>
          <p:cNvSpPr>
            <a:spLocks noGrp="1"/>
          </p:cNvSpPr>
          <p:nvPr>
            <p:ph type="title"/>
          </p:nvPr>
        </p:nvSpPr>
        <p:spPr/>
        <p:txBody>
          <a:bodyPr>
            <a:normAutofit fontScale="90000"/>
          </a:bodyPr>
          <a:lstStyle/>
          <a:p>
            <a:pPr algn="l"/>
            <a:r>
              <a:rPr lang="hu-HU" dirty="0" smtClean="0"/>
              <a:t>Analógia </a:t>
            </a:r>
            <a:br>
              <a:rPr lang="hu-HU" dirty="0" smtClean="0"/>
            </a:br>
            <a:r>
              <a:rPr lang="hu-HU" dirty="0" smtClean="0"/>
              <a:t>a csillagok működéséről</a:t>
            </a:r>
            <a:endParaRPr lang="hu-HU" dirty="0"/>
          </a:p>
        </p:txBody>
      </p:sp>
      <p:pic>
        <p:nvPicPr>
          <p:cNvPr id="19458" name="Picture 2" descr="https://encrypted-tbn3.gstatic.com/images?q=tbn:ANd9GcRoqoFd762A73tO0cb2f0sZBASqtvYGbZaa5TEXfL34KrUoqgC2G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920" y="188640"/>
            <a:ext cx="1575791" cy="157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4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556792"/>
            <a:ext cx="7408333" cy="4569371"/>
          </a:xfrm>
        </p:spPr>
        <p:txBody>
          <a:bodyPr>
            <a:normAutofit/>
          </a:bodyPr>
          <a:lstStyle/>
          <a:p>
            <a:pPr marL="0" indent="0">
              <a:buNone/>
            </a:pPr>
            <a:endParaRPr lang="hu-HU" dirty="0" smtClean="0"/>
          </a:p>
          <a:p>
            <a:pPr marL="0" indent="0">
              <a:buNone/>
            </a:pPr>
            <a:r>
              <a:rPr lang="hu-HU" dirty="0" smtClean="0"/>
              <a:t>A </a:t>
            </a:r>
            <a:r>
              <a:rPr lang="hu-HU" dirty="0"/>
              <a:t>Kr. előtti 5. században Anaxagorasz volt az a görög gondolkodó, aki azt állította, hogy a </a:t>
            </a:r>
            <a:r>
              <a:rPr lang="hu-HU" b="1" dirty="0"/>
              <a:t>Holdnak</a:t>
            </a:r>
            <a:r>
              <a:rPr lang="hu-HU" dirty="0"/>
              <a:t> nincs saját fénye, az egy kődarab és </a:t>
            </a:r>
            <a:r>
              <a:rPr lang="hu-HU" b="1" dirty="0"/>
              <a:t>a Nap fényét veri </a:t>
            </a:r>
            <a:r>
              <a:rPr lang="hu-HU" dirty="0"/>
              <a:t>vissza. </a:t>
            </a:r>
            <a:endParaRPr lang="hu-HU" dirty="0" smtClean="0"/>
          </a:p>
          <a:p>
            <a:pPr marL="0" indent="0">
              <a:buNone/>
            </a:pPr>
            <a:endParaRPr lang="hu-HU" dirty="0"/>
          </a:p>
          <a:p>
            <a:pPr marL="0" indent="0">
              <a:buNone/>
            </a:pPr>
            <a:r>
              <a:rPr lang="hu-HU" dirty="0" smtClean="0"/>
              <a:t>Az </a:t>
            </a:r>
            <a:r>
              <a:rPr lang="hu-HU" dirty="0"/>
              <a:t>ő ötletét </a:t>
            </a:r>
            <a:r>
              <a:rPr lang="hu-HU" dirty="0" smtClean="0"/>
              <a:t>fejlesztette </a:t>
            </a:r>
            <a:r>
              <a:rPr lang="hu-HU" dirty="0"/>
              <a:t>tovább a Kr. előtti 3. században </a:t>
            </a:r>
            <a:r>
              <a:rPr lang="hu-HU" dirty="0" err="1"/>
              <a:t>Arisztarkhosz</a:t>
            </a:r>
            <a:r>
              <a:rPr lang="hu-HU" dirty="0"/>
              <a:t> (kb. </a:t>
            </a:r>
            <a:r>
              <a:rPr lang="hu-HU" dirty="0">
                <a:hlinkClick r:id="rId2" tooltip="I. e. 310"/>
              </a:rPr>
              <a:t>Kr. e. 310</a:t>
            </a:r>
            <a:r>
              <a:rPr lang="hu-HU" dirty="0"/>
              <a:t>, </a:t>
            </a:r>
            <a:r>
              <a:rPr lang="hu-HU" dirty="0" err="1">
                <a:hlinkClick r:id="rId3" tooltip="Szamosz (a lap nem létezik)"/>
              </a:rPr>
              <a:t>Szamosz</a:t>
            </a:r>
            <a:r>
              <a:rPr lang="hu-HU" dirty="0"/>
              <a:t> – kb. </a:t>
            </a:r>
            <a:r>
              <a:rPr lang="hu-HU" dirty="0">
                <a:hlinkClick r:id="rId4" tooltip="I. e. 230"/>
              </a:rPr>
              <a:t>Kr. e. 230</a:t>
            </a:r>
            <a:r>
              <a:rPr lang="hu-HU" dirty="0"/>
              <a:t>, </a:t>
            </a:r>
            <a:r>
              <a:rPr lang="hu-HU" dirty="0">
                <a:hlinkClick r:id="rId5" tooltip="Alexandria"/>
              </a:rPr>
              <a:t>Alexandria</a:t>
            </a:r>
            <a:r>
              <a:rPr lang="hu-HU" dirty="0"/>
              <a:t>), aki ennek alapján a Föld mértéhez képest </a:t>
            </a:r>
            <a:r>
              <a:rPr lang="hu-HU" b="1" dirty="0"/>
              <a:t>relatív </a:t>
            </a:r>
            <a:r>
              <a:rPr lang="hu-HU" b="1" dirty="0" smtClean="0"/>
              <a:t>becslést (</a:t>
            </a:r>
            <a:r>
              <a:rPr lang="hu-HU" b="1" dirty="0" smtClean="0">
                <a:solidFill>
                  <a:srgbClr val="FF0000"/>
                </a:solidFill>
              </a:rPr>
              <a:t>1</a:t>
            </a:r>
            <a:r>
              <a:rPr lang="hu-HU" b="1" dirty="0" smtClean="0"/>
              <a:t>) </a:t>
            </a:r>
            <a:r>
              <a:rPr lang="hu-HU" dirty="0"/>
              <a:t>adott a Hold és a Nap méretére és távolságukra. </a:t>
            </a:r>
            <a:endParaRPr lang="hu-HU" dirty="0" smtClean="0"/>
          </a:p>
          <a:p>
            <a:pPr marL="0" indent="0">
              <a:buNone/>
            </a:pPr>
            <a:endParaRPr lang="hu-HU" dirty="0" smtClean="0"/>
          </a:p>
        </p:txBody>
      </p:sp>
      <p:sp>
        <p:nvSpPr>
          <p:cNvPr id="3" name="Cím 2"/>
          <p:cNvSpPr>
            <a:spLocks noGrp="1"/>
          </p:cNvSpPr>
          <p:nvPr>
            <p:ph type="title"/>
          </p:nvPr>
        </p:nvSpPr>
        <p:spPr/>
        <p:txBody>
          <a:bodyPr>
            <a:noAutofit/>
          </a:bodyPr>
          <a:lstStyle/>
          <a:p>
            <a:r>
              <a:rPr lang="hu-HU" sz="3600" b="1" dirty="0" smtClean="0"/>
              <a:t>A kezdetek</a:t>
            </a:r>
            <a:r>
              <a:rPr lang="hu-HU" sz="2800" dirty="0" smtClean="0"/>
              <a:t/>
            </a:r>
            <a:br>
              <a:rPr lang="hu-HU" sz="2800" dirty="0" smtClean="0"/>
            </a:br>
            <a:r>
              <a:rPr lang="hu-HU" sz="2400" i="1" u="sng" dirty="0" smtClean="0"/>
              <a:t>Ókori gondolatsor, logikai lánc a heliocentrikus elképzeléshez</a:t>
            </a:r>
            <a:endParaRPr lang="hu-HU" sz="2400" dirty="0"/>
          </a:p>
        </p:txBody>
      </p:sp>
    </p:spTree>
    <p:extLst>
      <p:ext uri="{BB962C8B-B14F-4D97-AF65-F5344CB8AC3E}">
        <p14:creationId xmlns:p14="http://schemas.microsoft.com/office/powerpoint/2010/main" val="589775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132856"/>
            <a:ext cx="5140093" cy="4536504"/>
          </a:xfrm>
        </p:spPr>
        <p:txBody>
          <a:bodyPr>
            <a:normAutofit fontScale="70000" lnSpcReduction="20000"/>
          </a:bodyPr>
          <a:lstStyle/>
          <a:p>
            <a:r>
              <a:rPr lang="hu-HU" dirty="0"/>
              <a:t>A 4-es tömegszámú He keletkezésénél </a:t>
            </a:r>
            <a:r>
              <a:rPr lang="hu-HU" dirty="0" smtClean="0"/>
              <a:t>elakadt </a:t>
            </a:r>
            <a:r>
              <a:rPr lang="hu-HU" dirty="0"/>
              <a:t>a </a:t>
            </a:r>
            <a:r>
              <a:rPr lang="hu-HU" dirty="0" smtClean="0"/>
              <a:t>nukleonszintézis, </a:t>
            </a:r>
            <a:r>
              <a:rPr lang="hu-HU" dirty="0"/>
              <a:t>mivel </a:t>
            </a:r>
            <a:r>
              <a:rPr lang="hu-HU" b="1" dirty="0"/>
              <a:t>5-</a:t>
            </a:r>
            <a:r>
              <a:rPr lang="hu-HU" dirty="0"/>
              <a:t>ös tömegszámú izotóp nem létezik. </a:t>
            </a:r>
            <a:endParaRPr lang="hu-HU" dirty="0" smtClean="0"/>
          </a:p>
          <a:p>
            <a:r>
              <a:rPr lang="hu-HU" dirty="0" smtClean="0"/>
              <a:t>A </a:t>
            </a:r>
            <a:r>
              <a:rPr lang="hu-HU" dirty="0"/>
              <a:t>két </a:t>
            </a:r>
            <a:r>
              <a:rPr lang="hu-HU" baseline="30000" dirty="0"/>
              <a:t>4</a:t>
            </a:r>
            <a:r>
              <a:rPr lang="hu-HU" dirty="0"/>
              <a:t>He atommagból keletkező </a:t>
            </a:r>
            <a:r>
              <a:rPr lang="hu-HU" baseline="30000" dirty="0"/>
              <a:t>8</a:t>
            </a:r>
            <a:r>
              <a:rPr lang="hu-HU" dirty="0"/>
              <a:t>Be izotóp sem stabil, nagyon hamar elbomlik két </a:t>
            </a:r>
            <a:r>
              <a:rPr lang="hu-HU" baseline="30000" dirty="0"/>
              <a:t>4</a:t>
            </a:r>
            <a:r>
              <a:rPr lang="hu-HU" dirty="0"/>
              <a:t>He magra. </a:t>
            </a:r>
            <a:endParaRPr lang="hu-HU" dirty="0" smtClean="0"/>
          </a:p>
          <a:p>
            <a:r>
              <a:rPr lang="hu-HU" dirty="0" smtClean="0"/>
              <a:t>Ellenben </a:t>
            </a:r>
            <a:r>
              <a:rPr lang="hu-HU" b="1" dirty="0"/>
              <a:t>tudjuk, hogy </a:t>
            </a:r>
            <a:r>
              <a:rPr lang="hu-HU" b="1" baseline="30000" dirty="0"/>
              <a:t>12</a:t>
            </a:r>
            <a:r>
              <a:rPr lang="hu-HU" b="1" dirty="0"/>
              <a:t>C mag </a:t>
            </a:r>
            <a:r>
              <a:rPr lang="hu-HU" b="1" dirty="0" smtClean="0"/>
              <a:t>létezik</a:t>
            </a:r>
            <a:r>
              <a:rPr lang="hu-HU" dirty="0" smtClean="0"/>
              <a:t>. De </a:t>
            </a:r>
            <a:r>
              <a:rPr lang="hu-HU" dirty="0"/>
              <a:t>hogyan keletkezhet? Három </a:t>
            </a:r>
            <a:r>
              <a:rPr lang="hu-HU" baseline="30000" dirty="0"/>
              <a:t>4</a:t>
            </a:r>
            <a:r>
              <a:rPr lang="hu-HU" dirty="0"/>
              <a:t>He atommag ütközésének nagyon kicsi az esélye. </a:t>
            </a:r>
            <a:endParaRPr lang="hu-HU" dirty="0" smtClean="0"/>
          </a:p>
          <a:p>
            <a:r>
              <a:rPr lang="hu-HU" dirty="0" err="1"/>
              <a:t>Hoyle</a:t>
            </a:r>
            <a:r>
              <a:rPr lang="hu-HU" dirty="0"/>
              <a:t> </a:t>
            </a:r>
            <a:r>
              <a:rPr lang="hu-HU" b="1" i="1" dirty="0"/>
              <a:t>hipotézise</a:t>
            </a:r>
            <a:r>
              <a:rPr lang="hu-HU" dirty="0"/>
              <a:t> az volt, hogy azon rövid idő alatt, míg a </a:t>
            </a:r>
            <a:r>
              <a:rPr lang="hu-HU" baseline="30000" dirty="0"/>
              <a:t>8</a:t>
            </a:r>
            <a:r>
              <a:rPr lang="hu-HU" dirty="0"/>
              <a:t>Be létezik, történik egy ütközés egy </a:t>
            </a:r>
            <a:r>
              <a:rPr lang="hu-HU" baseline="30000" dirty="0"/>
              <a:t>4</a:t>
            </a:r>
            <a:r>
              <a:rPr lang="hu-HU" dirty="0"/>
              <a:t>He maggal. </a:t>
            </a:r>
            <a:endParaRPr lang="hu-HU" dirty="0" smtClean="0"/>
          </a:p>
          <a:p>
            <a:r>
              <a:rPr lang="hu-HU" dirty="0" smtClean="0"/>
              <a:t>De </a:t>
            </a:r>
            <a:r>
              <a:rPr lang="hu-HU" dirty="0"/>
              <a:t>a kötési energia (mely a </a:t>
            </a:r>
            <a:r>
              <a:rPr lang="hu-HU" dirty="0" err="1"/>
              <a:t>tömegdeffektusból</a:t>
            </a:r>
            <a:r>
              <a:rPr lang="hu-HU" dirty="0"/>
              <a:t> számítható) nem szabadul fel rögtön, ami egyben szétvetné a keletkezett magot, hanem </a:t>
            </a:r>
            <a:r>
              <a:rPr lang="hu-HU" b="1" i="1" dirty="0"/>
              <a:t>hipotézise </a:t>
            </a:r>
            <a:r>
              <a:rPr lang="hu-HU" i="1" dirty="0"/>
              <a:t>szerint</a:t>
            </a:r>
            <a:r>
              <a:rPr lang="hu-HU" dirty="0"/>
              <a:t> a </a:t>
            </a:r>
            <a:r>
              <a:rPr lang="hu-HU" baseline="30000" dirty="0"/>
              <a:t>12</a:t>
            </a:r>
            <a:r>
              <a:rPr lang="hu-HU" dirty="0"/>
              <a:t>C-es magnak kell lennie ott, egészen pontosan a 7,65 </a:t>
            </a:r>
            <a:r>
              <a:rPr lang="hu-HU" dirty="0" err="1"/>
              <a:t>MeV-nél</a:t>
            </a:r>
            <a:r>
              <a:rPr lang="hu-HU" dirty="0"/>
              <a:t> egy létező gerjesztett állapotának</a:t>
            </a:r>
            <a:r>
              <a:rPr lang="hu-HU" dirty="0" smtClean="0"/>
              <a:t>.</a:t>
            </a:r>
          </a:p>
          <a:p>
            <a:r>
              <a:rPr lang="hu-HU" dirty="0" smtClean="0"/>
              <a:t>Ezt meg is találták!</a:t>
            </a:r>
            <a:endParaRPr lang="hu-HU" dirty="0"/>
          </a:p>
        </p:txBody>
      </p:sp>
      <p:sp>
        <p:nvSpPr>
          <p:cNvPr id="3" name="Cím 2"/>
          <p:cNvSpPr>
            <a:spLocks noGrp="1"/>
          </p:cNvSpPr>
          <p:nvPr>
            <p:ph type="title"/>
          </p:nvPr>
        </p:nvSpPr>
        <p:spPr/>
        <p:txBody>
          <a:bodyPr>
            <a:normAutofit fontScale="90000"/>
          </a:bodyPr>
          <a:lstStyle/>
          <a:p>
            <a:r>
              <a:rPr lang="hu-HU" dirty="0" smtClean="0"/>
              <a:t>Hipotézis </a:t>
            </a:r>
            <a:br>
              <a:rPr lang="hu-HU" dirty="0" smtClean="0"/>
            </a:br>
            <a:r>
              <a:rPr lang="hu-HU" sz="3600" dirty="0" smtClean="0"/>
              <a:t>az elemek kialakulásának magyarázatához</a:t>
            </a:r>
            <a:endParaRPr lang="hu-HU" sz="3600" dirty="0"/>
          </a:p>
        </p:txBody>
      </p:sp>
      <p:pic>
        <p:nvPicPr>
          <p:cNvPr id="20482" name="Picture 2" descr="https://encrypted-tbn0.gstatic.com/images?q=tbn:ANd9GcS0U5FE6HUBhWWlSVxD4jrKoZD18m96DwTbIlxPTyWaUG5-rqzIh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22" y="2633089"/>
            <a:ext cx="3189574" cy="266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8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916832"/>
            <a:ext cx="7408333" cy="4209331"/>
          </a:xfrm>
        </p:spPr>
        <p:txBody>
          <a:bodyPr/>
          <a:lstStyle/>
          <a:p>
            <a:r>
              <a:rPr lang="hu-HU" dirty="0"/>
              <a:t>Ehhez azt </a:t>
            </a:r>
            <a:r>
              <a:rPr lang="hu-HU" b="1" dirty="0"/>
              <a:t>feltételezték</a:t>
            </a:r>
            <a:r>
              <a:rPr lang="hu-HU" dirty="0"/>
              <a:t>, hogy a megtalált háttérsugárzás mégsem teljesen egyenletes minden irányban. </a:t>
            </a:r>
            <a:endParaRPr lang="hu-HU" dirty="0" smtClean="0"/>
          </a:p>
          <a:p>
            <a:r>
              <a:rPr lang="hu-HU" dirty="0" smtClean="0"/>
              <a:t>A </a:t>
            </a:r>
            <a:r>
              <a:rPr lang="hu-HU" dirty="0"/>
              <a:t>COBE (</a:t>
            </a:r>
            <a:r>
              <a:rPr lang="hu-HU" dirty="0" err="1"/>
              <a:t>Cosmic</a:t>
            </a:r>
            <a:r>
              <a:rPr lang="hu-HU" dirty="0"/>
              <a:t> </a:t>
            </a:r>
            <a:r>
              <a:rPr lang="hu-HU" dirty="0" err="1"/>
              <a:t>Background</a:t>
            </a:r>
            <a:r>
              <a:rPr lang="hu-HU" dirty="0"/>
              <a:t> Explorer) műhold végül ezt is </a:t>
            </a:r>
            <a:r>
              <a:rPr lang="hu-HU" dirty="0" smtClean="0"/>
              <a:t>kimutatta, </a:t>
            </a:r>
            <a:r>
              <a:rPr lang="hu-HU" dirty="0"/>
              <a:t>mely a Nagy Bumm elmélet elfogadását </a:t>
            </a:r>
            <a:r>
              <a:rPr lang="hu-HU" dirty="0" smtClean="0"/>
              <a:t>végét </a:t>
            </a:r>
            <a:r>
              <a:rPr lang="hu-HU" dirty="0"/>
              <a:t>jelenti a rivális állandó állapotú univerzum modelljével szemben.</a:t>
            </a:r>
          </a:p>
          <a:p>
            <a:endParaRPr lang="hu-HU" dirty="0"/>
          </a:p>
        </p:txBody>
      </p:sp>
      <p:sp>
        <p:nvSpPr>
          <p:cNvPr id="3" name="Cím 2"/>
          <p:cNvSpPr>
            <a:spLocks noGrp="1"/>
          </p:cNvSpPr>
          <p:nvPr>
            <p:ph type="title"/>
          </p:nvPr>
        </p:nvSpPr>
        <p:spPr/>
        <p:txBody>
          <a:bodyPr/>
          <a:lstStyle/>
          <a:p>
            <a:r>
              <a:rPr lang="hu-HU" dirty="0" smtClean="0"/>
              <a:t>Hogyan keletkeztek a galaxisok?</a:t>
            </a:r>
            <a:endParaRPr lang="hu-HU" dirty="0"/>
          </a:p>
        </p:txBody>
      </p:sp>
      <p:pic>
        <p:nvPicPr>
          <p:cNvPr id="21506" name="Picture 2" descr="Fájl:COBE cmb fluctuation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725144"/>
            <a:ext cx="3744416" cy="187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70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852936"/>
            <a:ext cx="7408333" cy="3273227"/>
          </a:xfrm>
        </p:spPr>
        <p:txBody>
          <a:bodyPr>
            <a:normAutofit/>
          </a:bodyPr>
          <a:lstStyle/>
          <a:p>
            <a:pPr marL="0" indent="0">
              <a:buNone/>
            </a:pPr>
            <a:r>
              <a:rPr lang="hu-HU" dirty="0"/>
              <a:t>„</a:t>
            </a:r>
            <a:r>
              <a:rPr lang="hu-HU" i="1" dirty="0"/>
              <a:t>A tudományok semmit sem próbálnak megmagyarázni, aligha kísérlik meg, hogy értelmezzenek valamit, elsősorban </a:t>
            </a:r>
            <a:r>
              <a:rPr lang="hu-HU" b="1" i="1" u="sng" dirty="0"/>
              <a:t>modelleket</a:t>
            </a:r>
            <a:r>
              <a:rPr lang="hu-HU" i="1" dirty="0"/>
              <a:t> gyártanak. Modell alatt egy </a:t>
            </a:r>
            <a:r>
              <a:rPr lang="hu-HU" b="1" i="1" u="sng" dirty="0"/>
              <a:t>matematikai konstrukciót</a:t>
            </a:r>
            <a:r>
              <a:rPr lang="hu-HU" i="1" u="sng" dirty="0"/>
              <a:t> </a:t>
            </a:r>
            <a:r>
              <a:rPr lang="hu-HU" i="1" dirty="0"/>
              <a:t>értünk, ami bizonyos szóbeli értelmezésekkel kiegészítve leírja az észlelt jelenséget. Egy ilyen matematikai konstrukciónak az egyetlen és precíz indoka, hogy </a:t>
            </a:r>
            <a:r>
              <a:rPr lang="hu-HU" b="1" i="1" u="sng" dirty="0"/>
              <a:t>elvárjuk tőle, hogy működjön</a:t>
            </a:r>
            <a:r>
              <a:rPr lang="hu-HU" i="1" u="sng" dirty="0"/>
              <a:t>.</a:t>
            </a:r>
            <a:r>
              <a:rPr lang="hu-HU" i="1" dirty="0"/>
              <a:t>”</a:t>
            </a:r>
            <a:endParaRPr lang="hu-HU" dirty="0"/>
          </a:p>
          <a:p>
            <a:pPr marL="0" indent="0" algn="r">
              <a:buNone/>
            </a:pPr>
            <a:r>
              <a:rPr lang="hu-HU" dirty="0"/>
              <a:t>Neumann János </a:t>
            </a:r>
          </a:p>
        </p:txBody>
      </p:sp>
      <p:sp>
        <p:nvSpPr>
          <p:cNvPr id="3" name="Cím 2"/>
          <p:cNvSpPr>
            <a:spLocks noGrp="1"/>
          </p:cNvSpPr>
          <p:nvPr>
            <p:ph type="title"/>
          </p:nvPr>
        </p:nvSpPr>
        <p:spPr/>
        <p:txBody>
          <a:bodyPr/>
          <a:lstStyle/>
          <a:p>
            <a:r>
              <a:rPr lang="hu-HU" dirty="0" smtClean="0"/>
              <a:t>Mi a tudomány?</a:t>
            </a:r>
            <a:endParaRPr lang="hu-HU" dirty="0"/>
          </a:p>
        </p:txBody>
      </p:sp>
      <p:pic>
        <p:nvPicPr>
          <p:cNvPr id="22530" name="Picture 2" descr="http://t0.gstatic.com/images?q=tbn:ANd9GcRGh8XmZuMUQ-Vsx2BW1y3TaRZkVMK0UU39LoY-tzoDJbvFZ78_x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5670"/>
            <a:ext cx="2044452" cy="266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97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50938" y="214313"/>
            <a:ext cx="7793037" cy="1198562"/>
          </a:xfrm>
        </p:spPr>
        <p:txBody>
          <a:bodyPr/>
          <a:lstStyle/>
          <a:p>
            <a:pPr algn="ctr"/>
            <a:r>
              <a:rPr lang="hu-HU" altLang="hu-HU" sz="3200" b="1" dirty="0" smtClean="0"/>
              <a:t>A Hold relatív mérete és távolsága</a:t>
            </a:r>
          </a:p>
        </p:txBody>
      </p:sp>
      <p:sp>
        <p:nvSpPr>
          <p:cNvPr id="18435" name="Rectangle 3"/>
          <p:cNvSpPr>
            <a:spLocks noGrp="1" noChangeArrowheads="1"/>
          </p:cNvSpPr>
          <p:nvPr>
            <p:ph type="body" idx="1"/>
          </p:nvPr>
        </p:nvSpPr>
        <p:spPr>
          <a:xfrm>
            <a:off x="872067" y="1700808"/>
            <a:ext cx="7408333" cy="4425355"/>
          </a:xfrm>
        </p:spPr>
        <p:txBody>
          <a:bodyPr/>
          <a:lstStyle/>
          <a:p>
            <a:pPr>
              <a:buFont typeface="Wingdings" pitchFamily="2" charset="2"/>
              <a:buNone/>
            </a:pPr>
            <a:r>
              <a:rPr lang="hu-HU" altLang="hu-HU" dirty="0" smtClean="0">
                <a:solidFill>
                  <a:srgbClr val="002060"/>
                </a:solidFill>
              </a:rPr>
              <a:t>A Hold mérete a Földhöz képest:</a:t>
            </a:r>
          </a:p>
          <a:p>
            <a:pPr>
              <a:buFont typeface="Wingdings" pitchFamily="2" charset="2"/>
              <a:buNone/>
            </a:pPr>
            <a:endParaRPr lang="hu-HU" altLang="hu-HU" dirty="0" smtClean="0">
              <a:solidFill>
                <a:schemeClr val="folHlink"/>
              </a:solidFill>
            </a:endParaRPr>
          </a:p>
          <a:p>
            <a:pPr>
              <a:buFont typeface="Wingdings" pitchFamily="2" charset="2"/>
              <a:buNone/>
            </a:pPr>
            <a:endParaRPr lang="hu-HU" altLang="hu-HU" dirty="0" smtClean="0">
              <a:solidFill>
                <a:schemeClr val="folHlink"/>
              </a:solidFill>
            </a:endParaRPr>
          </a:p>
          <a:p>
            <a:pPr>
              <a:buFont typeface="Wingdings" pitchFamily="2" charset="2"/>
              <a:buNone/>
            </a:pPr>
            <a:endParaRPr lang="hu-HU" altLang="hu-HU" dirty="0" smtClean="0">
              <a:solidFill>
                <a:schemeClr val="folHlink"/>
              </a:solidFill>
            </a:endParaRPr>
          </a:p>
          <a:p>
            <a:pPr>
              <a:buFont typeface="Wingdings" pitchFamily="2" charset="2"/>
              <a:buNone/>
            </a:pPr>
            <a:endParaRPr lang="hu-HU" altLang="hu-HU" dirty="0" smtClean="0">
              <a:solidFill>
                <a:schemeClr val="folHlink"/>
              </a:solidFill>
            </a:endParaRPr>
          </a:p>
          <a:p>
            <a:pPr>
              <a:buFont typeface="Wingdings" pitchFamily="2" charset="2"/>
              <a:buNone/>
            </a:pPr>
            <a:r>
              <a:rPr lang="hu-HU" altLang="hu-HU" dirty="0" smtClean="0">
                <a:solidFill>
                  <a:srgbClr val="002060"/>
                </a:solidFill>
              </a:rPr>
              <a:t>A Hold távolsága:</a:t>
            </a:r>
          </a:p>
          <a:p>
            <a:pPr>
              <a:buFont typeface="Wingdings" pitchFamily="2" charset="2"/>
              <a:buNone/>
            </a:pPr>
            <a:endParaRPr lang="hu-HU" altLang="hu-HU" dirty="0" smtClean="0">
              <a:solidFill>
                <a:schemeClr val="folHlink"/>
              </a:solidFill>
            </a:endParaRPr>
          </a:p>
          <a:p>
            <a:pPr>
              <a:buFont typeface="Wingdings" pitchFamily="2" charset="2"/>
              <a:buNone/>
            </a:pPr>
            <a:endParaRPr lang="hu-HU" altLang="hu-HU" dirty="0" smtClean="0"/>
          </a:p>
        </p:txBody>
      </p:sp>
      <p:pic>
        <p:nvPicPr>
          <p:cNvPr id="18436" name="Picture 4" descr="Hold%20mér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104786"/>
            <a:ext cx="29813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H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5013325"/>
            <a:ext cx="29718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9pPr>
          </a:lstStyle>
          <a:p>
            <a:pPr eaLnBrk="1" hangingPunct="1"/>
            <a:endParaRPr lang="hu-HU" altLang="hu-HU"/>
          </a:p>
        </p:txBody>
      </p:sp>
      <p:graphicFrame>
        <p:nvGraphicFramePr>
          <p:cNvPr id="18439" name="Object 6"/>
          <p:cNvGraphicFramePr>
            <a:graphicFrameLocks noChangeAspect="1"/>
          </p:cNvGraphicFramePr>
          <p:nvPr/>
        </p:nvGraphicFramePr>
        <p:xfrm>
          <a:off x="6732588" y="5084763"/>
          <a:ext cx="1582737" cy="1023937"/>
        </p:xfrm>
        <a:graphic>
          <a:graphicData uri="http://schemas.openxmlformats.org/presentationml/2006/ole">
            <mc:AlternateContent xmlns:mc="http://schemas.openxmlformats.org/markup-compatibility/2006">
              <mc:Choice xmlns:v="urn:schemas-microsoft-com:vml" Requires="v">
                <p:oleObj spid="_x0000_s5160" name="Egyenlet" r:id="rId5" imgW="660113" imgH="444307" progId="Equation.3">
                  <p:embed/>
                </p:oleObj>
              </mc:Choice>
              <mc:Fallback>
                <p:oleObj name="Egyenlet" r:id="rId5" imgW="660113"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5084763"/>
                        <a:ext cx="158273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40" name="Picture 8" descr="MOONST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1969" y="692696"/>
            <a:ext cx="7826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descr="EARTH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675" y="515778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descr="EARTH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0088" y="230182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descr="MOONFU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3861" y="3046173"/>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MOONFU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825" y="5430838"/>
            <a:ext cx="3841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p:cNvSpPr/>
          <p:nvPr/>
        </p:nvSpPr>
        <p:spPr>
          <a:xfrm>
            <a:off x="6300192" y="2564904"/>
            <a:ext cx="1656184" cy="369332"/>
          </a:xfrm>
          <a:prstGeom prst="rect">
            <a:avLst/>
          </a:prstGeom>
        </p:spPr>
        <p:txBody>
          <a:bodyPr wrap="square">
            <a:spAutoFit/>
          </a:bodyPr>
          <a:lstStyle/>
          <a:p>
            <a:r>
              <a:rPr lang="hu-HU" i="1" dirty="0"/>
              <a:t>D</a:t>
            </a:r>
            <a:r>
              <a:rPr lang="hu-HU" baseline="-25000" dirty="0"/>
              <a:t>H </a:t>
            </a:r>
            <a:r>
              <a:rPr lang="hu-HU" dirty="0">
                <a:sym typeface="Symbol"/>
              </a:rPr>
              <a:t> 50 perc</a:t>
            </a:r>
            <a:endParaRPr lang="hu-HU" dirty="0"/>
          </a:p>
        </p:txBody>
      </p:sp>
      <p:sp>
        <p:nvSpPr>
          <p:cNvPr id="3" name="Téglalap 2"/>
          <p:cNvSpPr/>
          <p:nvPr/>
        </p:nvSpPr>
        <p:spPr>
          <a:xfrm>
            <a:off x="6300192" y="3046173"/>
            <a:ext cx="1656184" cy="369332"/>
          </a:xfrm>
          <a:prstGeom prst="rect">
            <a:avLst/>
          </a:prstGeom>
        </p:spPr>
        <p:txBody>
          <a:bodyPr wrap="square">
            <a:spAutoFit/>
          </a:bodyPr>
          <a:lstStyle/>
          <a:p>
            <a:r>
              <a:rPr lang="hu-HU" i="1" dirty="0"/>
              <a:t>D</a:t>
            </a:r>
            <a:r>
              <a:rPr lang="hu-HU" baseline="-25000" dirty="0"/>
              <a:t>F </a:t>
            </a:r>
            <a:r>
              <a:rPr lang="hu-HU" dirty="0">
                <a:sym typeface="Symbol"/>
              </a:rPr>
              <a:t> 200 perc</a:t>
            </a:r>
            <a:endParaRPr lang="hu-HU" dirty="0"/>
          </a:p>
        </p:txBody>
      </p:sp>
    </p:spTree>
    <p:extLst>
      <p:ext uri="{BB962C8B-B14F-4D97-AF65-F5344CB8AC3E}">
        <p14:creationId xmlns:p14="http://schemas.microsoft.com/office/powerpoint/2010/main" val="417341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hu-HU" altLang="hu-HU" b="1" dirty="0" smtClean="0"/>
              <a:t>A Nap távolsága és mérete</a:t>
            </a:r>
          </a:p>
        </p:txBody>
      </p:sp>
      <p:sp>
        <p:nvSpPr>
          <p:cNvPr id="19459" name="Rectangle 3"/>
          <p:cNvSpPr>
            <a:spLocks noGrp="1" noChangeArrowheads="1"/>
          </p:cNvSpPr>
          <p:nvPr>
            <p:ph type="body" idx="1"/>
          </p:nvPr>
        </p:nvSpPr>
        <p:spPr/>
        <p:txBody>
          <a:bodyPr/>
          <a:lstStyle/>
          <a:p>
            <a:pPr>
              <a:buFont typeface="Wingdings" pitchFamily="2" charset="2"/>
              <a:buNone/>
            </a:pPr>
            <a:r>
              <a:rPr lang="hu-HU" altLang="hu-HU" dirty="0" smtClean="0">
                <a:solidFill>
                  <a:srgbClr val="002060"/>
                </a:solidFill>
              </a:rPr>
              <a:t>A Nap távolsága:</a:t>
            </a:r>
          </a:p>
          <a:p>
            <a:pPr>
              <a:buFont typeface="Wingdings" pitchFamily="2" charset="2"/>
              <a:buNone/>
            </a:pPr>
            <a:endParaRPr lang="hu-HU" altLang="hu-HU" dirty="0" smtClean="0"/>
          </a:p>
          <a:p>
            <a:pPr>
              <a:buFont typeface="Wingdings" pitchFamily="2" charset="2"/>
              <a:buNone/>
            </a:pPr>
            <a:endParaRPr lang="hu-HU" altLang="hu-HU" dirty="0" smtClean="0"/>
          </a:p>
          <a:p>
            <a:pPr>
              <a:buFont typeface="Wingdings" pitchFamily="2" charset="2"/>
              <a:buNone/>
            </a:pPr>
            <a:endParaRPr lang="hu-HU" altLang="hu-HU" dirty="0" smtClean="0"/>
          </a:p>
          <a:p>
            <a:pPr>
              <a:buFont typeface="Wingdings" pitchFamily="2" charset="2"/>
              <a:buNone/>
            </a:pPr>
            <a:endParaRPr lang="hu-HU" altLang="hu-HU" dirty="0" smtClean="0">
              <a:solidFill>
                <a:schemeClr val="folHlink"/>
              </a:solidFill>
            </a:endParaRPr>
          </a:p>
          <a:p>
            <a:pPr>
              <a:buFont typeface="Wingdings" pitchFamily="2" charset="2"/>
              <a:buNone/>
            </a:pPr>
            <a:r>
              <a:rPr lang="hu-HU" altLang="hu-HU" dirty="0" smtClean="0">
                <a:solidFill>
                  <a:srgbClr val="002060"/>
                </a:solidFill>
              </a:rPr>
              <a:t>A Nap mérete:</a:t>
            </a:r>
          </a:p>
          <a:p>
            <a:endParaRPr lang="hu-HU" altLang="hu-HU" dirty="0" smtClean="0"/>
          </a:p>
        </p:txBody>
      </p:sp>
      <p:pic>
        <p:nvPicPr>
          <p:cNvPr id="19460" name="Picture 5" descr="N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797425"/>
            <a:ext cx="439261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9pPr>
          </a:lstStyle>
          <a:p>
            <a:pPr eaLnBrk="1" hangingPunct="1"/>
            <a:endParaRPr lang="hu-HU" altLang="hu-HU"/>
          </a:p>
        </p:txBody>
      </p:sp>
      <p:graphicFrame>
        <p:nvGraphicFramePr>
          <p:cNvPr id="19462" name="Object 6"/>
          <p:cNvGraphicFramePr>
            <a:graphicFrameLocks noChangeAspect="1"/>
          </p:cNvGraphicFramePr>
          <p:nvPr/>
        </p:nvGraphicFramePr>
        <p:xfrm>
          <a:off x="1476375" y="3068638"/>
          <a:ext cx="2089150" cy="1223962"/>
        </p:xfrm>
        <a:graphic>
          <a:graphicData uri="http://schemas.openxmlformats.org/presentationml/2006/ole">
            <mc:AlternateContent xmlns:mc="http://schemas.openxmlformats.org/markup-compatibility/2006">
              <mc:Choice xmlns:v="urn:schemas-microsoft-com:vml" Requires="v">
                <p:oleObj spid="_x0000_s6222" name="Egyenlet" r:id="rId4" imgW="1091726" imgH="647419" progId="Equation.3">
                  <p:embed/>
                </p:oleObj>
              </mc:Choice>
              <mc:Fallback>
                <p:oleObj name="Egyenlet" r:id="rId4" imgW="1091726" imgH="6474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3068638"/>
                        <a:ext cx="20891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3"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Tahoma" pitchFamily="34" charset="0"/>
              </a:defRPr>
            </a:lvl9pPr>
          </a:lstStyle>
          <a:p>
            <a:pPr eaLnBrk="1" hangingPunct="1"/>
            <a:endParaRPr lang="hu-HU" altLang="hu-HU"/>
          </a:p>
        </p:txBody>
      </p:sp>
      <p:graphicFrame>
        <p:nvGraphicFramePr>
          <p:cNvPr id="19464" name="Object 8"/>
          <p:cNvGraphicFramePr>
            <a:graphicFrameLocks noChangeAspect="1"/>
          </p:cNvGraphicFramePr>
          <p:nvPr/>
        </p:nvGraphicFramePr>
        <p:xfrm>
          <a:off x="1979613" y="5589588"/>
          <a:ext cx="1008062" cy="865187"/>
        </p:xfrm>
        <a:graphic>
          <a:graphicData uri="http://schemas.openxmlformats.org/presentationml/2006/ole">
            <mc:AlternateContent xmlns:mc="http://schemas.openxmlformats.org/markup-compatibility/2006">
              <mc:Choice xmlns:v="urn:schemas-microsoft-com:vml" Requires="v">
                <p:oleObj spid="_x0000_s6223" name="Egyenlet" r:id="rId6" imgW="647419" imgH="444307" progId="Equation.3">
                  <p:embed/>
                </p:oleObj>
              </mc:Choice>
              <mc:Fallback>
                <p:oleObj name="Egyenlet" r:id="rId6" imgW="647419" imgH="44430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5589588"/>
                        <a:ext cx="10080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5" name="Picture 10" descr="EARTH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0563" y="4868863"/>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6" descr="SUN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188" y="5084763"/>
            <a:ext cx="7127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descr="http://t3.gstatic.com/images?q=tbn:ANd9GcRoDbxXYkNxTg2SeprVcu_66jdgfgRNvqWxYJtal1y7nDgezrq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5688" y="1825625"/>
            <a:ext cx="41084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6" descr="SUN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188" y="2460625"/>
            <a:ext cx="7127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0" descr="EARTH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3013" y="3591398"/>
            <a:ext cx="6207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69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348880"/>
            <a:ext cx="7408333" cy="3777283"/>
          </a:xfrm>
        </p:spPr>
        <p:txBody>
          <a:bodyPr>
            <a:normAutofit fontScale="92500"/>
          </a:bodyPr>
          <a:lstStyle/>
          <a:p>
            <a:r>
              <a:rPr lang="hu-HU" dirty="0"/>
              <a:t>Mivel a Nap mérete jóval nagyobbnak adódott a Hold és a Föld méretéhez képest, ezért gondolta </a:t>
            </a:r>
            <a:r>
              <a:rPr lang="hu-HU" dirty="0" err="1"/>
              <a:t>Arisztarkhosz</a:t>
            </a:r>
            <a:r>
              <a:rPr lang="hu-HU" dirty="0"/>
              <a:t> azt, hogy inkább </a:t>
            </a:r>
            <a:r>
              <a:rPr lang="hu-HU" b="1" dirty="0"/>
              <a:t>a Nap lehet a központi égitest</a:t>
            </a:r>
            <a:r>
              <a:rPr lang="hu-HU" dirty="0"/>
              <a:t>, mely körül a Föld, mint bolygó kering</a:t>
            </a:r>
            <a:r>
              <a:rPr lang="hu-HU" dirty="0" smtClean="0"/>
              <a:t>.</a:t>
            </a:r>
          </a:p>
          <a:p>
            <a:r>
              <a:rPr lang="hu-HU" dirty="0"/>
              <a:t>Míg a korábbi korok emberei, például a babiloni, az egyiptomi csillagászok </a:t>
            </a:r>
            <a:r>
              <a:rPr lang="hu-HU" b="1" dirty="0"/>
              <a:t>impozáns megfigyelési adatsorokat </a:t>
            </a:r>
            <a:r>
              <a:rPr lang="hu-HU" dirty="0"/>
              <a:t>halmoztak fel, melyek segítségével lehetett következtetni a bolygók jövőbeni helyzeteire, a napfogyatkozásokra, </a:t>
            </a:r>
            <a:endParaRPr lang="hu-HU" dirty="0" smtClean="0"/>
          </a:p>
          <a:p>
            <a:pPr marL="0" indent="0">
              <a:buNone/>
            </a:pPr>
            <a:r>
              <a:rPr lang="hu-HU" dirty="0" smtClean="0"/>
              <a:t>addig </a:t>
            </a:r>
            <a:r>
              <a:rPr lang="hu-HU" dirty="0"/>
              <a:t>ő képes volt magát a Földet mintegy </a:t>
            </a:r>
            <a:r>
              <a:rPr lang="hu-HU" b="1" dirty="0"/>
              <a:t>kívülről látni</a:t>
            </a:r>
            <a:r>
              <a:rPr lang="hu-HU" dirty="0"/>
              <a:t>.</a:t>
            </a:r>
          </a:p>
        </p:txBody>
      </p:sp>
      <p:sp>
        <p:nvSpPr>
          <p:cNvPr id="3" name="Cím 2"/>
          <p:cNvSpPr>
            <a:spLocks noGrp="1"/>
          </p:cNvSpPr>
          <p:nvPr>
            <p:ph type="title"/>
          </p:nvPr>
        </p:nvSpPr>
        <p:spPr/>
        <p:txBody>
          <a:bodyPr/>
          <a:lstStyle/>
          <a:p>
            <a:r>
              <a:rPr lang="hu-HU" dirty="0" err="1" smtClean="0"/>
              <a:t>Arisztarkhosz</a:t>
            </a:r>
            <a:r>
              <a:rPr lang="hu-HU" dirty="0" smtClean="0"/>
              <a:t> modellje</a:t>
            </a:r>
            <a:endParaRPr lang="hu-HU" dirty="0"/>
          </a:p>
        </p:txBody>
      </p:sp>
      <p:pic>
        <p:nvPicPr>
          <p:cNvPr id="4" name="Picture 16" descr="SUN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3758" y="476672"/>
            <a:ext cx="1218785" cy="120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43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10000"/>
          </a:bodyPr>
          <a:lstStyle/>
          <a:p>
            <a:endParaRPr lang="hu-HU" dirty="0" smtClean="0"/>
          </a:p>
          <a:p>
            <a:endParaRPr lang="hu-HU" dirty="0"/>
          </a:p>
          <a:p>
            <a:r>
              <a:rPr lang="hu-HU" dirty="0"/>
              <a:t>Az Alexandriai Könyvtár élén dolgozott, amikor </a:t>
            </a:r>
            <a:r>
              <a:rPr lang="hu-HU" b="1" dirty="0"/>
              <a:t>tudomást szerzett </a:t>
            </a:r>
            <a:r>
              <a:rPr lang="hu-HU" dirty="0"/>
              <a:t>egy különleges kútról a dél-egyiptomi </a:t>
            </a:r>
            <a:r>
              <a:rPr lang="hu-HU" dirty="0" err="1"/>
              <a:t>Szüéné</a:t>
            </a:r>
            <a:r>
              <a:rPr lang="hu-HU" dirty="0"/>
              <a:t> városában, nem messze a mai Asszuántól. </a:t>
            </a:r>
            <a:endParaRPr lang="hu-HU" dirty="0" smtClean="0"/>
          </a:p>
          <a:p>
            <a:r>
              <a:rPr lang="hu-HU" b="1" dirty="0" err="1" smtClean="0"/>
              <a:t>Szüéné</a:t>
            </a:r>
            <a:r>
              <a:rPr lang="hu-HU" dirty="0" err="1" smtClean="0"/>
              <a:t>-ben</a:t>
            </a:r>
            <a:r>
              <a:rPr lang="hu-HU" dirty="0" smtClean="0"/>
              <a:t> minden </a:t>
            </a:r>
            <a:r>
              <a:rPr lang="hu-HU" dirty="0"/>
              <a:t>év június 21-én, a nyári napforduló napján, délben a Nap éppen </a:t>
            </a:r>
            <a:r>
              <a:rPr lang="hu-HU" b="1" dirty="0"/>
              <a:t>bevilágít</a:t>
            </a:r>
            <a:r>
              <a:rPr lang="hu-HU" dirty="0"/>
              <a:t> ebbe a kútba. </a:t>
            </a:r>
            <a:endParaRPr lang="hu-HU" dirty="0" smtClean="0"/>
          </a:p>
          <a:p>
            <a:r>
              <a:rPr lang="hu-HU" b="1" dirty="0" smtClean="0"/>
              <a:t>Alexandriában</a:t>
            </a:r>
            <a:r>
              <a:rPr lang="hu-HU" dirty="0" smtClean="0"/>
              <a:t> </a:t>
            </a:r>
            <a:r>
              <a:rPr lang="hu-HU" dirty="0"/>
              <a:t>azonban ilyen sosem következik be. Továbbá ezen a napon a függőlegeshez képest </a:t>
            </a:r>
            <a:r>
              <a:rPr lang="hu-HU" b="1" dirty="0"/>
              <a:t>7,2°</a:t>
            </a:r>
            <a:r>
              <a:rPr lang="hu-HU" dirty="0"/>
              <a:t>-os szögben érkezik Nap fénye. </a:t>
            </a:r>
          </a:p>
        </p:txBody>
      </p:sp>
      <p:sp>
        <p:nvSpPr>
          <p:cNvPr id="3" name="Cím 2"/>
          <p:cNvSpPr>
            <a:spLocks noGrp="1"/>
          </p:cNvSpPr>
          <p:nvPr>
            <p:ph type="title"/>
          </p:nvPr>
        </p:nvSpPr>
        <p:spPr/>
        <p:txBody>
          <a:bodyPr>
            <a:normAutofit/>
          </a:bodyPr>
          <a:lstStyle/>
          <a:p>
            <a:r>
              <a:rPr lang="hu-HU" dirty="0"/>
              <a:t>A Föld </a:t>
            </a:r>
            <a:r>
              <a:rPr lang="hu-HU" dirty="0" smtClean="0"/>
              <a:t>mérete</a:t>
            </a:r>
            <a:br>
              <a:rPr lang="hu-HU" dirty="0" smtClean="0"/>
            </a:br>
            <a:r>
              <a:rPr lang="hu-HU" sz="2200" dirty="0"/>
              <a:t>Eratoszthenész (</a:t>
            </a:r>
            <a:r>
              <a:rPr lang="hu-HU" sz="2200" dirty="0" err="1">
                <a:solidFill>
                  <a:srgbClr val="002060"/>
                </a:solidFill>
                <a:hlinkClick r:id="rId2" tooltip="Küréné (a lap nem létezik)"/>
              </a:rPr>
              <a:t>Küréné</a:t>
            </a:r>
            <a:r>
              <a:rPr lang="hu-HU" sz="2200" dirty="0">
                <a:solidFill>
                  <a:srgbClr val="002060"/>
                </a:solidFill>
              </a:rPr>
              <a:t>, </a:t>
            </a:r>
            <a:r>
              <a:rPr lang="hu-HU" sz="2200" dirty="0">
                <a:solidFill>
                  <a:srgbClr val="002060"/>
                </a:solidFill>
                <a:hlinkClick r:id="rId3" tooltip="I. e. 276"/>
              </a:rPr>
              <a:t>Kr. e. 276</a:t>
            </a:r>
            <a:r>
              <a:rPr lang="hu-HU" sz="2200" dirty="0">
                <a:solidFill>
                  <a:srgbClr val="002060"/>
                </a:solidFill>
              </a:rPr>
              <a:t> – </a:t>
            </a:r>
            <a:r>
              <a:rPr lang="hu-HU" sz="2200" dirty="0">
                <a:solidFill>
                  <a:srgbClr val="002060"/>
                </a:solidFill>
                <a:hlinkClick r:id="rId4" tooltip="Alexandria"/>
              </a:rPr>
              <a:t>Alexandria</a:t>
            </a:r>
            <a:r>
              <a:rPr lang="hu-HU" sz="2200" dirty="0">
                <a:solidFill>
                  <a:srgbClr val="002060"/>
                </a:solidFill>
              </a:rPr>
              <a:t>, </a:t>
            </a:r>
            <a:r>
              <a:rPr lang="hu-HU" sz="2200" dirty="0">
                <a:solidFill>
                  <a:srgbClr val="002060"/>
                </a:solidFill>
                <a:hlinkClick r:id="rId5" tooltip="I. e. 194"/>
              </a:rPr>
              <a:t>Kr. e. 194</a:t>
            </a:r>
            <a:r>
              <a:rPr lang="hu-HU" sz="2200" dirty="0"/>
              <a:t>) (i.e. 230) </a:t>
            </a:r>
          </a:p>
        </p:txBody>
      </p:sp>
      <p:pic>
        <p:nvPicPr>
          <p:cNvPr id="4098" name="Picture 4" descr="Föld%20mére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1628800"/>
            <a:ext cx="1801490" cy="174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11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916832"/>
            <a:ext cx="7408333" cy="4209331"/>
          </a:xfrm>
        </p:spPr>
        <p:txBody>
          <a:bodyPr>
            <a:normAutofit fontScale="92500" lnSpcReduction="10000"/>
          </a:bodyPr>
          <a:lstStyle/>
          <a:p>
            <a:r>
              <a:rPr lang="hu-HU" dirty="0"/>
              <a:t>A</a:t>
            </a:r>
            <a:r>
              <a:rPr lang="hu-HU" dirty="0" smtClean="0"/>
              <a:t> </a:t>
            </a:r>
            <a:r>
              <a:rPr lang="hu-HU" dirty="0"/>
              <a:t>legfontosabb elem </a:t>
            </a:r>
            <a:r>
              <a:rPr lang="hu-HU" b="1" dirty="0"/>
              <a:t>a dolgokról való gondolkodás</a:t>
            </a:r>
            <a:r>
              <a:rPr lang="hu-HU" dirty="0"/>
              <a:t>. Eratoszthenész </a:t>
            </a:r>
            <a:r>
              <a:rPr lang="hu-HU" b="1" dirty="0"/>
              <a:t>nem kezdett el méréseket végezni</a:t>
            </a:r>
            <a:r>
              <a:rPr lang="hu-HU" dirty="0"/>
              <a:t>, hogy majd azokból hátha ki tud olvasni valamilyen szabályszerűséget. </a:t>
            </a:r>
            <a:endParaRPr lang="hu-HU" dirty="0" smtClean="0"/>
          </a:p>
          <a:p>
            <a:r>
              <a:rPr lang="hu-HU" dirty="0" smtClean="0"/>
              <a:t>Az </a:t>
            </a:r>
            <a:r>
              <a:rPr lang="hu-HU" dirty="0"/>
              <a:t>ő idejében már tudták, hogy </a:t>
            </a:r>
            <a:r>
              <a:rPr lang="hu-HU" b="1" dirty="0"/>
              <a:t>a Föld gömbölyű</a:t>
            </a:r>
            <a:r>
              <a:rPr lang="hu-HU" dirty="0"/>
              <a:t>. Így </a:t>
            </a:r>
            <a:r>
              <a:rPr lang="hu-HU" b="1" dirty="0"/>
              <a:t>értelmes kérdés </a:t>
            </a:r>
            <a:r>
              <a:rPr lang="hu-HU" dirty="0"/>
              <a:t>volt számára az, hogy ennek a gömbnek mekkora lehet a kerülete? </a:t>
            </a:r>
            <a:endParaRPr lang="hu-HU" dirty="0" smtClean="0"/>
          </a:p>
          <a:p>
            <a:r>
              <a:rPr lang="hu-HU" dirty="0" smtClean="0"/>
              <a:t>A </a:t>
            </a:r>
            <a:r>
              <a:rPr lang="hu-HU" dirty="0"/>
              <a:t>könyvtárban </a:t>
            </a:r>
            <a:r>
              <a:rPr lang="hu-HU" b="1" dirty="0"/>
              <a:t>sok érdekes információ </a:t>
            </a:r>
            <a:r>
              <a:rPr lang="hu-HU" dirty="0"/>
              <a:t>volt felhalmozva tekercsek (könyvek) és szóbeli információ formájában egyaránt. </a:t>
            </a:r>
            <a:endParaRPr lang="hu-HU" dirty="0" smtClean="0"/>
          </a:p>
          <a:p>
            <a:r>
              <a:rPr lang="hu-HU" dirty="0" smtClean="0"/>
              <a:t>És </a:t>
            </a:r>
            <a:r>
              <a:rPr lang="hu-HU" dirty="0"/>
              <a:t>ezek közül tudta </a:t>
            </a:r>
            <a:r>
              <a:rPr lang="hu-HU" b="1" dirty="0"/>
              <a:t>kiválasztani a számára éppen megfelelőket, és azokat rendszerbe illeszteni</a:t>
            </a:r>
            <a:r>
              <a:rPr lang="hu-HU" dirty="0"/>
              <a:t>.</a:t>
            </a:r>
          </a:p>
        </p:txBody>
      </p:sp>
      <p:sp>
        <p:nvSpPr>
          <p:cNvPr id="3" name="Cím 2"/>
          <p:cNvSpPr>
            <a:spLocks noGrp="1"/>
          </p:cNvSpPr>
          <p:nvPr>
            <p:ph type="title"/>
          </p:nvPr>
        </p:nvSpPr>
        <p:spPr/>
        <p:txBody>
          <a:bodyPr/>
          <a:lstStyle/>
          <a:p>
            <a:r>
              <a:rPr lang="hu-HU" dirty="0" smtClean="0"/>
              <a:t>Tudományos megismerés</a:t>
            </a:r>
            <a:endParaRPr lang="hu-HU" dirty="0"/>
          </a:p>
        </p:txBody>
      </p:sp>
      <p:pic>
        <p:nvPicPr>
          <p:cNvPr id="4" name="Picture 10" descr="EARTH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494116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41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2492896"/>
            <a:ext cx="7408333" cy="3633267"/>
          </a:xfrm>
        </p:spPr>
        <p:txBody>
          <a:bodyPr/>
          <a:lstStyle/>
          <a:p>
            <a:r>
              <a:rPr lang="hu-HU" dirty="0"/>
              <a:t>„</a:t>
            </a:r>
            <a:r>
              <a:rPr lang="hu-HU" i="1" dirty="0"/>
              <a:t>A tudományos logikának ebben az építményében sajátos szépség bontakozik ki, az,</a:t>
            </a:r>
            <a:r>
              <a:rPr lang="hu-HU" dirty="0"/>
              <a:t> </a:t>
            </a:r>
            <a:r>
              <a:rPr lang="hu-HU" i="1" dirty="0"/>
              <a:t>ahogy a különböző állítások és érvek egymáshoz kapcsolódnak, a különböző mérések egymásra épülnek és függnek egymástól, és ahogyan az egész építményt váratlanul megjelenő különböző teóriák gazdagítják és erősítik meg</a:t>
            </a:r>
            <a:r>
              <a:rPr lang="hu-HU" dirty="0"/>
              <a:t>.” </a:t>
            </a:r>
            <a:endParaRPr lang="hu-HU" dirty="0" smtClean="0"/>
          </a:p>
          <a:p>
            <a:endParaRPr lang="hu-HU" dirty="0"/>
          </a:p>
          <a:p>
            <a:pPr marL="0" indent="0" algn="r">
              <a:buNone/>
            </a:pPr>
            <a:r>
              <a:rPr lang="hu-HU" sz="1800" i="1" dirty="0"/>
              <a:t>Simon </a:t>
            </a:r>
            <a:r>
              <a:rPr lang="hu-HU" sz="1800" i="1" dirty="0" err="1"/>
              <a:t>Singh</a:t>
            </a:r>
            <a:r>
              <a:rPr lang="hu-HU" sz="1800" dirty="0"/>
              <a:t> A Nagy Bumm című könyvében, 32. oldal</a:t>
            </a:r>
          </a:p>
          <a:p>
            <a:endParaRPr lang="hu-HU" dirty="0"/>
          </a:p>
        </p:txBody>
      </p:sp>
      <p:sp>
        <p:nvSpPr>
          <p:cNvPr id="3" name="Cím 2"/>
          <p:cNvSpPr>
            <a:spLocks noGrp="1"/>
          </p:cNvSpPr>
          <p:nvPr>
            <p:ph type="title"/>
          </p:nvPr>
        </p:nvSpPr>
        <p:spPr/>
        <p:txBody>
          <a:bodyPr>
            <a:normAutofit/>
          </a:bodyPr>
          <a:lstStyle/>
          <a:p>
            <a:r>
              <a:rPr lang="hu-HU" dirty="0" smtClean="0"/>
              <a:t>Logikai lánc</a:t>
            </a:r>
            <a:br>
              <a:rPr lang="hu-HU" dirty="0" smtClean="0"/>
            </a:br>
            <a:r>
              <a:rPr lang="hu-HU" sz="2700" i="1" dirty="0" smtClean="0"/>
              <a:t>Mérések </a:t>
            </a:r>
            <a:r>
              <a:rPr lang="hu-HU" sz="2700" i="1" dirty="0"/>
              <a:t>sorozata</a:t>
            </a:r>
            <a:r>
              <a:rPr lang="hu-HU" sz="2700" dirty="0"/>
              <a:t> és az ezekhez vezető gondolatsorok</a:t>
            </a:r>
          </a:p>
        </p:txBody>
      </p:sp>
    </p:spTree>
    <p:extLst>
      <p:ext uri="{BB962C8B-B14F-4D97-AF65-F5344CB8AC3E}">
        <p14:creationId xmlns:p14="http://schemas.microsoft.com/office/powerpoint/2010/main" val="244683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llám">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ullá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ullá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315</TotalTime>
  <Words>2546</Words>
  <Application>Microsoft Office PowerPoint</Application>
  <PresentationFormat>Diavetítés a képernyőre (4:3 oldalarány)</PresentationFormat>
  <Paragraphs>204</Paragraphs>
  <Slides>32</Slides>
  <Notes>0</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32</vt:i4>
      </vt:variant>
    </vt:vector>
  </HeadingPairs>
  <TitlesOfParts>
    <vt:vector size="34" baseType="lpstr">
      <vt:lpstr>Hullám</vt:lpstr>
      <vt:lpstr>Egyenlet</vt:lpstr>
      <vt:lpstr>A természettudományos megismerés elemeinek megjelenése a fizika órákon </vt:lpstr>
      <vt:lpstr>A természettudományos megismerés</vt:lpstr>
      <vt:lpstr>A kezdetek Ókori gondolatsor, logikai lánc a heliocentrikus elképzeléshez</vt:lpstr>
      <vt:lpstr>A Hold relatív mérete és távolsága</vt:lpstr>
      <vt:lpstr>A Nap távolsága és mérete</vt:lpstr>
      <vt:lpstr>Arisztarkhosz modellje</vt:lpstr>
      <vt:lpstr>A Föld mérete Eratoszthenész (Küréné, Kr. e. 276 – Alexandria, Kr. e. 194) (i.e. 230) </vt:lpstr>
      <vt:lpstr>Tudományos megismerés</vt:lpstr>
      <vt:lpstr>Logikai lánc Mérések sorozata és az ezekhez vezető gondolatsorok</vt:lpstr>
      <vt:lpstr>Néhány ókori adat</vt:lpstr>
      <vt:lpstr>Rivális elméletek Römer fénysebesség mérése A fény sebessége végtelen nagy, vagy véges? </vt:lpstr>
      <vt:lpstr>Einstein gravitációs elmélete,  az empirikus ellenőrzés szükségessége</vt:lpstr>
      <vt:lpstr>Új megfigyelésekre,  tényekre való utalás</vt:lpstr>
      <vt:lpstr>Az új tény, a fény elhajlása erős gravitációs tereknél</vt:lpstr>
      <vt:lpstr>Két Univerzum-modell </vt:lpstr>
      <vt:lpstr>Egyszerűsítő feltevések</vt:lpstr>
      <vt:lpstr>A Föld keringése</vt:lpstr>
      <vt:lpstr>Az égen látható ködök  mik lehetnek? </vt:lpstr>
      <vt:lpstr>A változócsillagok, Henrietta Leavitt mérései</vt:lpstr>
      <vt:lpstr>Közelítés  és analógiás gondolkodás</vt:lpstr>
      <vt:lpstr>Madarak analógia </vt:lpstr>
      <vt:lpstr>Analógia az Univerzum tágulására</vt:lpstr>
      <vt:lpstr>Mégsem tágul az Univerzum?</vt:lpstr>
      <vt:lpstr>Új tényekre való utalás</vt:lpstr>
      <vt:lpstr>Hogyan működik a tudomány?</vt:lpstr>
      <vt:lpstr>Hosszú észlelési logikai láncolat </vt:lpstr>
      <vt:lpstr>Feltételezések és analógiák</vt:lpstr>
      <vt:lpstr>Analógia</vt:lpstr>
      <vt:lpstr>Analógia  a csillagok működéséről</vt:lpstr>
      <vt:lpstr>Hipotézis  az elemek kialakulásának magyarázatához</vt:lpstr>
      <vt:lpstr>Hogyan keletkeztek a galaxisok?</vt:lpstr>
      <vt:lpstr>Mi a tudomány?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Certified-Toolbar Search</dc:title>
  <dc:creator>Radnoti</dc:creator>
  <cp:lastModifiedBy>Radnoti</cp:lastModifiedBy>
  <cp:revision>55</cp:revision>
  <dcterms:created xsi:type="dcterms:W3CDTF">2014-08-09T21:25:32Z</dcterms:created>
  <dcterms:modified xsi:type="dcterms:W3CDTF">2015-10-15T18:45:51Z</dcterms:modified>
</cp:coreProperties>
</file>